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1" r:id="rId4"/>
  </p:sldMasterIdLst>
  <p:notesMasterIdLst>
    <p:notesMasterId r:id="rId37"/>
  </p:notesMasterIdLst>
  <p:sldIdLst>
    <p:sldId id="318" r:id="rId5"/>
    <p:sldId id="257" r:id="rId6"/>
    <p:sldId id="296" r:id="rId7"/>
    <p:sldId id="259" r:id="rId8"/>
    <p:sldId id="320" r:id="rId9"/>
    <p:sldId id="260" r:id="rId10"/>
    <p:sldId id="261" r:id="rId11"/>
    <p:sldId id="264" r:id="rId12"/>
    <p:sldId id="265" r:id="rId13"/>
    <p:sldId id="266" r:id="rId14"/>
    <p:sldId id="267" r:id="rId15"/>
    <p:sldId id="268" r:id="rId16"/>
    <p:sldId id="263" r:id="rId17"/>
    <p:sldId id="272" r:id="rId18"/>
    <p:sldId id="273" r:id="rId19"/>
    <p:sldId id="274" r:id="rId20"/>
    <p:sldId id="277" r:id="rId21"/>
    <p:sldId id="278" r:id="rId22"/>
    <p:sldId id="279" r:id="rId23"/>
    <p:sldId id="280" r:id="rId24"/>
    <p:sldId id="281" r:id="rId25"/>
    <p:sldId id="282" r:id="rId26"/>
    <p:sldId id="284" r:id="rId27"/>
    <p:sldId id="285" r:id="rId28"/>
    <p:sldId id="322" r:id="rId29"/>
    <p:sldId id="323" r:id="rId30"/>
    <p:sldId id="291" r:id="rId31"/>
    <p:sldId id="286" r:id="rId32"/>
    <p:sldId id="287" r:id="rId33"/>
    <p:sldId id="324" r:id="rId34"/>
    <p:sldId id="321" r:id="rId35"/>
    <p:sldId id="288" r:id="rId36"/>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510C8B-9A1D-4E52-8788-47C0D850113F}">
          <p14:sldIdLst>
            <p14:sldId id="318"/>
          </p14:sldIdLst>
        </p14:section>
        <p14:section name="Untitled Section" id="{D80D58A3-5167-453B-BFF4-B8A6D7F0844E}">
          <p14:sldIdLst>
            <p14:sldId id="257"/>
            <p14:sldId id="296"/>
            <p14:sldId id="259"/>
            <p14:sldId id="320"/>
            <p14:sldId id="260"/>
            <p14:sldId id="261"/>
            <p14:sldId id="264"/>
            <p14:sldId id="265"/>
            <p14:sldId id="266"/>
            <p14:sldId id="267"/>
            <p14:sldId id="268"/>
            <p14:sldId id="263"/>
            <p14:sldId id="272"/>
            <p14:sldId id="273"/>
            <p14:sldId id="274"/>
            <p14:sldId id="277"/>
            <p14:sldId id="278"/>
            <p14:sldId id="279"/>
            <p14:sldId id="280"/>
            <p14:sldId id="281"/>
            <p14:sldId id="282"/>
            <p14:sldId id="284"/>
            <p14:sldId id="285"/>
            <p14:sldId id="322"/>
            <p14:sldId id="323"/>
            <p14:sldId id="291"/>
            <p14:sldId id="286"/>
            <p14:sldId id="287"/>
            <p14:sldId id="324"/>
            <p14:sldId id="321"/>
            <p14:sldId id="288"/>
          </p14:sldIdLst>
        </p14:section>
      </p14:sectionLst>
    </p:ext>
    <p:ext uri="{EFAFB233-063F-42B5-8137-9DF3F51BA10A}">
      <p15:sldGuideLst xmlns:p15="http://schemas.microsoft.com/office/powerpoint/2012/main">
        <p15:guide id="1" orient="horz" pos="1596" userDrawn="1">
          <p15:clr>
            <a:srgbClr val="A4A3A4"/>
          </p15:clr>
        </p15:guide>
        <p15:guide id="2" pos="2880" userDrawn="1">
          <p15:clr>
            <a:srgbClr val="A4A3A4"/>
          </p15:clr>
        </p15:guide>
        <p15:guide id="3" orient="horz" pos="420" userDrawn="1">
          <p15:clr>
            <a:srgbClr val="A4A3A4"/>
          </p15:clr>
        </p15:guide>
        <p15:guide id="4" orient="horz" pos="2172" userDrawn="1">
          <p15:clr>
            <a:srgbClr val="A4A3A4"/>
          </p15:clr>
        </p15:guide>
        <p15:guide id="5" orient="horz" pos="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Gutierrez" initials="JG" lastIdx="0" clrIdx="0">
    <p:extLst>
      <p:ext uri="{19B8F6BF-5375-455C-9EA6-DF929625EA0E}">
        <p15:presenceInfo xmlns:p15="http://schemas.microsoft.com/office/powerpoint/2012/main" userId="S-1-5-21-809687835-1007406805-1648486174-10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066"/>
    <a:srgbClr val="414042"/>
    <a:srgbClr val="ACC649"/>
    <a:srgbClr val="E9663B"/>
    <a:srgbClr val="FDB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712"/>
  </p:normalViewPr>
  <p:slideViewPr>
    <p:cSldViewPr snapToGrid="0">
      <p:cViewPr varScale="1">
        <p:scale>
          <a:sx n="140" d="100"/>
          <a:sy n="140" d="100"/>
        </p:scale>
        <p:origin x="1134" y="108"/>
      </p:cViewPr>
      <p:guideLst>
        <p:guide orient="horz" pos="1596"/>
        <p:guide pos="2880"/>
        <p:guide orient="horz" pos="420"/>
        <p:guide orient="horz" pos="2172"/>
        <p:guide orient="horz" pos="948"/>
      </p:guideLst>
    </p:cSldViewPr>
  </p:slideViewPr>
  <p:notesTextViewPr>
    <p:cViewPr>
      <p:scale>
        <a:sx n="1" d="1"/>
        <a:sy n="1" d="1"/>
      </p:scale>
      <p:origin x="0" y="0"/>
    </p:cViewPr>
  </p:notesTextViewPr>
  <p:sorterViewPr>
    <p:cViewPr>
      <p:scale>
        <a:sx n="100" d="100"/>
        <a:sy n="100" d="100"/>
      </p:scale>
      <p:origin x="0" y="-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1FA0F-8258-4DC0-B33D-96C52E901F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5CDA451-C6F6-4963-AE09-78FBDE58546D}">
      <dgm:prSet custT="1"/>
      <dgm:spPr/>
      <dgm:t>
        <a:bodyPr/>
        <a:lstStyle/>
        <a:p>
          <a:r>
            <a:rPr lang="en-US" sz="700" dirty="0"/>
            <a:t>Vouchers allocated	</a:t>
          </a:r>
        </a:p>
        <a:p>
          <a:r>
            <a:rPr lang="en-US" sz="700" dirty="0"/>
            <a:t>1,360 (HCV,PBV, VASH, SPC, MAINSTREAM)</a:t>
          </a:r>
        </a:p>
      </dgm:t>
    </dgm:pt>
    <dgm:pt modelId="{0E5773B6-D22A-4E2E-AD8C-96D51CD9748B}" type="parTrans" cxnId="{1C5C0E6D-D9F7-483B-A7AC-187C83EC2893}">
      <dgm:prSet/>
      <dgm:spPr/>
      <dgm:t>
        <a:bodyPr/>
        <a:lstStyle/>
        <a:p>
          <a:endParaRPr lang="en-US" sz="1800"/>
        </a:p>
      </dgm:t>
    </dgm:pt>
    <dgm:pt modelId="{357EB994-D028-4422-8D3C-AF7E5EF5B63E}" type="sibTrans" cxnId="{1C5C0E6D-D9F7-483B-A7AC-187C83EC2893}">
      <dgm:prSet/>
      <dgm:spPr/>
      <dgm:t>
        <a:bodyPr/>
        <a:lstStyle/>
        <a:p>
          <a:endParaRPr lang="en-US" sz="1800"/>
        </a:p>
      </dgm:t>
    </dgm:pt>
    <dgm:pt modelId="{EE27F8E4-15C2-4D7A-AD8C-7CB50AC27C0F}">
      <dgm:prSet custT="1"/>
      <dgm:spPr/>
      <dgm:t>
        <a:bodyPr/>
        <a:lstStyle/>
        <a:p>
          <a:r>
            <a:rPr lang="en-US" sz="700" dirty="0"/>
            <a:t>Landlords 230+</a:t>
          </a:r>
        </a:p>
      </dgm:t>
    </dgm:pt>
    <dgm:pt modelId="{69854AC4-553D-4252-AF18-A98535EF8CF2}" type="parTrans" cxnId="{23D09CC7-866F-4F00-B25E-9D13011D7937}">
      <dgm:prSet/>
      <dgm:spPr/>
      <dgm:t>
        <a:bodyPr/>
        <a:lstStyle/>
        <a:p>
          <a:endParaRPr lang="en-US" sz="1800"/>
        </a:p>
      </dgm:t>
    </dgm:pt>
    <dgm:pt modelId="{0485B9B5-DFAE-4E7A-A92C-E7B9E0735779}" type="sibTrans" cxnId="{23D09CC7-866F-4F00-B25E-9D13011D7937}">
      <dgm:prSet/>
      <dgm:spPr/>
      <dgm:t>
        <a:bodyPr/>
        <a:lstStyle/>
        <a:p>
          <a:endParaRPr lang="en-US" sz="1800"/>
        </a:p>
      </dgm:t>
    </dgm:pt>
    <dgm:pt modelId="{1A668475-DA03-4D8B-91D2-4C34861E5F78}">
      <dgm:prSet custT="1"/>
      <dgm:spPr/>
      <dgm:t>
        <a:bodyPr/>
        <a:lstStyle/>
        <a:p>
          <a:r>
            <a:rPr lang="en-US" sz="700" dirty="0"/>
            <a:t>SEMAP	</a:t>
          </a:r>
        </a:p>
        <a:p>
          <a:r>
            <a:rPr lang="en-US" sz="700" dirty="0"/>
            <a:t>High Performer (HUD designation)</a:t>
          </a:r>
        </a:p>
      </dgm:t>
    </dgm:pt>
    <dgm:pt modelId="{E86EA9B9-D8BA-4D5F-BEBA-13CFF1C2D524}" type="parTrans" cxnId="{2F67372C-9B45-4497-B159-58FC0BA12163}">
      <dgm:prSet/>
      <dgm:spPr/>
      <dgm:t>
        <a:bodyPr/>
        <a:lstStyle/>
        <a:p>
          <a:endParaRPr lang="en-US" sz="1800"/>
        </a:p>
      </dgm:t>
    </dgm:pt>
    <dgm:pt modelId="{0476CB19-85EC-4EF8-82EA-D5B6BC3E5BAF}" type="sibTrans" cxnId="{2F67372C-9B45-4497-B159-58FC0BA12163}">
      <dgm:prSet/>
      <dgm:spPr/>
      <dgm:t>
        <a:bodyPr/>
        <a:lstStyle/>
        <a:p>
          <a:endParaRPr lang="en-US" sz="1800"/>
        </a:p>
      </dgm:t>
    </dgm:pt>
    <dgm:pt modelId="{4954FD29-7104-4EBA-B8FA-8385F8959B65}" type="pres">
      <dgm:prSet presAssocID="{E111FA0F-8258-4DC0-B33D-96C52E901FD8}" presName="hierChild1" presStyleCnt="0">
        <dgm:presLayoutVars>
          <dgm:chPref val="1"/>
          <dgm:dir/>
          <dgm:animOne val="branch"/>
          <dgm:animLvl val="lvl"/>
          <dgm:resizeHandles/>
        </dgm:presLayoutVars>
      </dgm:prSet>
      <dgm:spPr/>
    </dgm:pt>
    <dgm:pt modelId="{5DE74541-68AB-49DA-87ED-4AADC60CB47C}" type="pres">
      <dgm:prSet presAssocID="{85CDA451-C6F6-4963-AE09-78FBDE58546D}" presName="hierRoot1" presStyleCnt="0"/>
      <dgm:spPr/>
    </dgm:pt>
    <dgm:pt modelId="{BD2D6FDC-174E-48E4-97B7-F9086502D97A}" type="pres">
      <dgm:prSet presAssocID="{85CDA451-C6F6-4963-AE09-78FBDE58546D}" presName="composite" presStyleCnt="0"/>
      <dgm:spPr/>
    </dgm:pt>
    <dgm:pt modelId="{A1F4BEB5-B77D-4866-8584-E7C92D3248CD}" type="pres">
      <dgm:prSet presAssocID="{85CDA451-C6F6-4963-AE09-78FBDE58546D}" presName="background" presStyleLbl="node0" presStyleIdx="0" presStyleCnt="3"/>
      <dgm:spPr/>
    </dgm:pt>
    <dgm:pt modelId="{A313CA54-1D2B-4662-8884-7E0067ABD00D}" type="pres">
      <dgm:prSet presAssocID="{85CDA451-C6F6-4963-AE09-78FBDE58546D}" presName="text" presStyleLbl="fgAcc0" presStyleIdx="0" presStyleCnt="3" custLinFactNeighborX="895" custLinFactNeighborY="-5399">
        <dgm:presLayoutVars>
          <dgm:chPref val="3"/>
        </dgm:presLayoutVars>
      </dgm:prSet>
      <dgm:spPr/>
    </dgm:pt>
    <dgm:pt modelId="{CAC42C4E-58A7-48CE-B20D-EEE2E987BF0C}" type="pres">
      <dgm:prSet presAssocID="{85CDA451-C6F6-4963-AE09-78FBDE58546D}" presName="hierChild2" presStyleCnt="0"/>
      <dgm:spPr/>
    </dgm:pt>
    <dgm:pt modelId="{1AEF58BA-CD3D-493C-859C-373185701118}" type="pres">
      <dgm:prSet presAssocID="{EE27F8E4-15C2-4D7A-AD8C-7CB50AC27C0F}" presName="hierRoot1" presStyleCnt="0"/>
      <dgm:spPr/>
    </dgm:pt>
    <dgm:pt modelId="{F4F6C3B2-20EF-430C-BB0C-4AD003B7A4C8}" type="pres">
      <dgm:prSet presAssocID="{EE27F8E4-15C2-4D7A-AD8C-7CB50AC27C0F}" presName="composite" presStyleCnt="0"/>
      <dgm:spPr/>
    </dgm:pt>
    <dgm:pt modelId="{E086CE60-66AB-4D48-BF93-E4C551CD5C31}" type="pres">
      <dgm:prSet presAssocID="{EE27F8E4-15C2-4D7A-AD8C-7CB50AC27C0F}" presName="background" presStyleLbl="node0" presStyleIdx="1" presStyleCnt="3"/>
      <dgm:spPr/>
    </dgm:pt>
    <dgm:pt modelId="{2C21CEBC-115E-4AAA-9CAA-30FDC5BEE0BE}" type="pres">
      <dgm:prSet presAssocID="{EE27F8E4-15C2-4D7A-AD8C-7CB50AC27C0F}" presName="text" presStyleLbl="fgAcc0" presStyleIdx="1" presStyleCnt="3">
        <dgm:presLayoutVars>
          <dgm:chPref val="3"/>
        </dgm:presLayoutVars>
      </dgm:prSet>
      <dgm:spPr/>
    </dgm:pt>
    <dgm:pt modelId="{844890E2-519C-48AC-AD22-A600E06E75CD}" type="pres">
      <dgm:prSet presAssocID="{EE27F8E4-15C2-4D7A-AD8C-7CB50AC27C0F}" presName="hierChild2" presStyleCnt="0"/>
      <dgm:spPr/>
    </dgm:pt>
    <dgm:pt modelId="{6014CB8B-AB2D-4FD7-B44A-6FDAED4F39A6}" type="pres">
      <dgm:prSet presAssocID="{1A668475-DA03-4D8B-91D2-4C34861E5F78}" presName="hierRoot1" presStyleCnt="0"/>
      <dgm:spPr/>
    </dgm:pt>
    <dgm:pt modelId="{20A41B95-16E6-4B6F-A1B8-54F8CC8965D7}" type="pres">
      <dgm:prSet presAssocID="{1A668475-DA03-4D8B-91D2-4C34861E5F78}" presName="composite" presStyleCnt="0"/>
      <dgm:spPr/>
    </dgm:pt>
    <dgm:pt modelId="{EF31EB2E-0076-44ED-9F43-629C61AB9E1A}" type="pres">
      <dgm:prSet presAssocID="{1A668475-DA03-4D8B-91D2-4C34861E5F78}" presName="background" presStyleLbl="node0" presStyleIdx="2" presStyleCnt="3"/>
      <dgm:spPr/>
    </dgm:pt>
    <dgm:pt modelId="{2E46FFB3-AAFF-4D1A-AC7F-725193911D7B}" type="pres">
      <dgm:prSet presAssocID="{1A668475-DA03-4D8B-91D2-4C34861E5F78}" presName="text" presStyleLbl="fgAcc0" presStyleIdx="2" presStyleCnt="3">
        <dgm:presLayoutVars>
          <dgm:chPref val="3"/>
        </dgm:presLayoutVars>
      </dgm:prSet>
      <dgm:spPr/>
    </dgm:pt>
    <dgm:pt modelId="{037844A1-9FD7-48D5-9164-628B899FE455}" type="pres">
      <dgm:prSet presAssocID="{1A668475-DA03-4D8B-91D2-4C34861E5F78}" presName="hierChild2" presStyleCnt="0"/>
      <dgm:spPr/>
    </dgm:pt>
  </dgm:ptLst>
  <dgm:cxnLst>
    <dgm:cxn modelId="{AABFDF2A-01A1-40A5-BD91-7C3C81F80DC7}" type="presOf" srcId="{1A668475-DA03-4D8B-91D2-4C34861E5F78}" destId="{2E46FFB3-AAFF-4D1A-AC7F-725193911D7B}" srcOrd="0" destOrd="0" presId="urn:microsoft.com/office/officeart/2005/8/layout/hierarchy1"/>
    <dgm:cxn modelId="{2F67372C-9B45-4497-B159-58FC0BA12163}" srcId="{E111FA0F-8258-4DC0-B33D-96C52E901FD8}" destId="{1A668475-DA03-4D8B-91D2-4C34861E5F78}" srcOrd="2" destOrd="0" parTransId="{E86EA9B9-D8BA-4D5F-BEBA-13CFF1C2D524}" sibTransId="{0476CB19-85EC-4EF8-82EA-D5B6BC3E5BAF}"/>
    <dgm:cxn modelId="{5DAB3160-411C-4660-B236-D816CB830DA4}" type="presOf" srcId="{E111FA0F-8258-4DC0-B33D-96C52E901FD8}" destId="{4954FD29-7104-4EBA-B8FA-8385F8959B65}" srcOrd="0" destOrd="0" presId="urn:microsoft.com/office/officeart/2005/8/layout/hierarchy1"/>
    <dgm:cxn modelId="{1C5C0E6D-D9F7-483B-A7AC-187C83EC2893}" srcId="{E111FA0F-8258-4DC0-B33D-96C52E901FD8}" destId="{85CDA451-C6F6-4963-AE09-78FBDE58546D}" srcOrd="0" destOrd="0" parTransId="{0E5773B6-D22A-4E2E-AD8C-96D51CD9748B}" sibTransId="{357EB994-D028-4422-8D3C-AF7E5EF5B63E}"/>
    <dgm:cxn modelId="{C7AFF553-E17F-440C-A649-626C8B909ECC}" type="presOf" srcId="{EE27F8E4-15C2-4D7A-AD8C-7CB50AC27C0F}" destId="{2C21CEBC-115E-4AAA-9CAA-30FDC5BEE0BE}" srcOrd="0" destOrd="0" presId="urn:microsoft.com/office/officeart/2005/8/layout/hierarchy1"/>
    <dgm:cxn modelId="{23D09CC7-866F-4F00-B25E-9D13011D7937}" srcId="{E111FA0F-8258-4DC0-B33D-96C52E901FD8}" destId="{EE27F8E4-15C2-4D7A-AD8C-7CB50AC27C0F}" srcOrd="1" destOrd="0" parTransId="{69854AC4-553D-4252-AF18-A98535EF8CF2}" sibTransId="{0485B9B5-DFAE-4E7A-A92C-E7B9E0735779}"/>
    <dgm:cxn modelId="{FCE466D7-08C1-4DDD-B8BB-EB7480B92369}" type="presOf" srcId="{85CDA451-C6F6-4963-AE09-78FBDE58546D}" destId="{A313CA54-1D2B-4662-8884-7E0067ABD00D}" srcOrd="0" destOrd="0" presId="urn:microsoft.com/office/officeart/2005/8/layout/hierarchy1"/>
    <dgm:cxn modelId="{04E1D41D-40CA-4754-8321-DBCA6BD6E1D5}" type="presParOf" srcId="{4954FD29-7104-4EBA-B8FA-8385F8959B65}" destId="{5DE74541-68AB-49DA-87ED-4AADC60CB47C}" srcOrd="0" destOrd="0" presId="urn:microsoft.com/office/officeart/2005/8/layout/hierarchy1"/>
    <dgm:cxn modelId="{1ADA6462-B59B-4ADB-8D6D-3E0F7000D987}" type="presParOf" srcId="{5DE74541-68AB-49DA-87ED-4AADC60CB47C}" destId="{BD2D6FDC-174E-48E4-97B7-F9086502D97A}" srcOrd="0" destOrd="0" presId="urn:microsoft.com/office/officeart/2005/8/layout/hierarchy1"/>
    <dgm:cxn modelId="{D9A1F1D9-0D90-4888-BB3A-8F191D408482}" type="presParOf" srcId="{BD2D6FDC-174E-48E4-97B7-F9086502D97A}" destId="{A1F4BEB5-B77D-4866-8584-E7C92D3248CD}" srcOrd="0" destOrd="0" presId="urn:microsoft.com/office/officeart/2005/8/layout/hierarchy1"/>
    <dgm:cxn modelId="{7CC760D1-879F-4CD8-B36C-CCBC11D83B89}" type="presParOf" srcId="{BD2D6FDC-174E-48E4-97B7-F9086502D97A}" destId="{A313CA54-1D2B-4662-8884-7E0067ABD00D}" srcOrd="1" destOrd="0" presId="urn:microsoft.com/office/officeart/2005/8/layout/hierarchy1"/>
    <dgm:cxn modelId="{B5C06112-B17E-4DEA-9399-79BDAB086A90}" type="presParOf" srcId="{5DE74541-68AB-49DA-87ED-4AADC60CB47C}" destId="{CAC42C4E-58A7-48CE-B20D-EEE2E987BF0C}" srcOrd="1" destOrd="0" presId="urn:microsoft.com/office/officeart/2005/8/layout/hierarchy1"/>
    <dgm:cxn modelId="{B9DF1B7B-F198-4F27-A657-56BB6BBCE8E9}" type="presParOf" srcId="{4954FD29-7104-4EBA-B8FA-8385F8959B65}" destId="{1AEF58BA-CD3D-493C-859C-373185701118}" srcOrd="1" destOrd="0" presId="urn:microsoft.com/office/officeart/2005/8/layout/hierarchy1"/>
    <dgm:cxn modelId="{5FCA0ED0-2F75-4163-997D-879A7B3EA067}" type="presParOf" srcId="{1AEF58BA-CD3D-493C-859C-373185701118}" destId="{F4F6C3B2-20EF-430C-BB0C-4AD003B7A4C8}" srcOrd="0" destOrd="0" presId="urn:microsoft.com/office/officeart/2005/8/layout/hierarchy1"/>
    <dgm:cxn modelId="{8F0959B9-4987-4A69-997C-5A7772310A77}" type="presParOf" srcId="{F4F6C3B2-20EF-430C-BB0C-4AD003B7A4C8}" destId="{E086CE60-66AB-4D48-BF93-E4C551CD5C31}" srcOrd="0" destOrd="0" presId="urn:microsoft.com/office/officeart/2005/8/layout/hierarchy1"/>
    <dgm:cxn modelId="{863059C8-0F47-4E4C-A073-9C5149174900}" type="presParOf" srcId="{F4F6C3B2-20EF-430C-BB0C-4AD003B7A4C8}" destId="{2C21CEBC-115E-4AAA-9CAA-30FDC5BEE0BE}" srcOrd="1" destOrd="0" presId="urn:microsoft.com/office/officeart/2005/8/layout/hierarchy1"/>
    <dgm:cxn modelId="{492733B1-84E1-41B8-B81C-D7B5998011EC}" type="presParOf" srcId="{1AEF58BA-CD3D-493C-859C-373185701118}" destId="{844890E2-519C-48AC-AD22-A600E06E75CD}" srcOrd="1" destOrd="0" presId="urn:microsoft.com/office/officeart/2005/8/layout/hierarchy1"/>
    <dgm:cxn modelId="{2C6EDA6E-53DE-4113-AD5E-0C88B4CBFB92}" type="presParOf" srcId="{4954FD29-7104-4EBA-B8FA-8385F8959B65}" destId="{6014CB8B-AB2D-4FD7-B44A-6FDAED4F39A6}" srcOrd="2" destOrd="0" presId="urn:microsoft.com/office/officeart/2005/8/layout/hierarchy1"/>
    <dgm:cxn modelId="{7454C68F-5B46-49FB-BDD7-B71A5B6F3A15}" type="presParOf" srcId="{6014CB8B-AB2D-4FD7-B44A-6FDAED4F39A6}" destId="{20A41B95-16E6-4B6F-A1B8-54F8CC8965D7}" srcOrd="0" destOrd="0" presId="urn:microsoft.com/office/officeart/2005/8/layout/hierarchy1"/>
    <dgm:cxn modelId="{3EC81122-79DA-4FFC-BBAB-17336FFC4AE6}" type="presParOf" srcId="{20A41B95-16E6-4B6F-A1B8-54F8CC8965D7}" destId="{EF31EB2E-0076-44ED-9F43-629C61AB9E1A}" srcOrd="0" destOrd="0" presId="urn:microsoft.com/office/officeart/2005/8/layout/hierarchy1"/>
    <dgm:cxn modelId="{0DDD0103-5BE4-4E4D-850A-82EECA3F9DC9}" type="presParOf" srcId="{20A41B95-16E6-4B6F-A1B8-54F8CC8965D7}" destId="{2E46FFB3-AAFF-4D1A-AC7F-725193911D7B}" srcOrd="1" destOrd="0" presId="urn:microsoft.com/office/officeart/2005/8/layout/hierarchy1"/>
    <dgm:cxn modelId="{9D93A0D4-6C5D-47E7-8F5B-DA38FA529941}" type="presParOf" srcId="{6014CB8B-AB2D-4FD7-B44A-6FDAED4F39A6}" destId="{037844A1-9FD7-48D5-9164-628B899FE4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DD141-3D85-4D85-8393-DD99DC635DDE}"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0D629A0-C4D7-4346-AC24-03C6CE56A716}">
      <dgm:prSet/>
      <dgm:spPr/>
      <dgm:t>
        <a:bodyPr/>
        <a:lstStyle/>
        <a:p>
          <a:r>
            <a:rPr lang="en-US" dirty="0"/>
            <a:t>-Application</a:t>
          </a:r>
        </a:p>
        <a:p>
          <a:r>
            <a:rPr lang="en-US" dirty="0"/>
            <a:t>-HA Determines Eligibility</a:t>
          </a:r>
        </a:p>
        <a:p>
          <a:r>
            <a:rPr lang="en-US" dirty="0"/>
            <a:t>-Waiting list </a:t>
          </a:r>
        </a:p>
        <a:p>
          <a:r>
            <a:rPr lang="en-US" dirty="0"/>
            <a:t>Preferences</a:t>
          </a:r>
        </a:p>
        <a:p>
          <a:r>
            <a:rPr lang="en-US" dirty="0"/>
            <a:t>			</a:t>
          </a:r>
        </a:p>
      </dgm:t>
    </dgm:pt>
    <dgm:pt modelId="{3FCAFD08-9D2D-4855-BBA5-1EBB89BED6A2}" type="parTrans" cxnId="{FA76C3F7-63EF-4DF8-91EB-984AF813BB67}">
      <dgm:prSet/>
      <dgm:spPr/>
      <dgm:t>
        <a:bodyPr/>
        <a:lstStyle/>
        <a:p>
          <a:endParaRPr lang="en-US"/>
        </a:p>
      </dgm:t>
    </dgm:pt>
    <dgm:pt modelId="{5AD5BE7E-2EA6-4D6D-BFE3-9C344EE4A2F8}" type="sibTrans" cxnId="{FA76C3F7-63EF-4DF8-91EB-984AF813BB67}">
      <dgm:prSet/>
      <dgm:spPr/>
      <dgm:t>
        <a:bodyPr/>
        <a:lstStyle/>
        <a:p>
          <a:endParaRPr lang="en-US" dirty="0"/>
        </a:p>
      </dgm:t>
    </dgm:pt>
    <dgm:pt modelId="{58D41961-6469-4188-9D5A-27553615A017}">
      <dgm:prSet/>
      <dgm:spPr/>
      <dgm:t>
        <a:bodyPr/>
        <a:lstStyle/>
        <a:p>
          <a:r>
            <a:rPr lang="en-US" dirty="0"/>
            <a:t>-Selected</a:t>
          </a:r>
        </a:p>
        <a:p>
          <a:r>
            <a:rPr lang="en-US" dirty="0"/>
            <a:t>-Applicant notified</a:t>
          </a:r>
        </a:p>
      </dgm:t>
    </dgm:pt>
    <dgm:pt modelId="{AA055FC0-D502-4BAC-A806-E9EC9AA48D97}" type="parTrans" cxnId="{30A3637E-37BE-4E62-A227-E930D0023DCC}">
      <dgm:prSet/>
      <dgm:spPr/>
      <dgm:t>
        <a:bodyPr/>
        <a:lstStyle/>
        <a:p>
          <a:endParaRPr lang="en-US"/>
        </a:p>
      </dgm:t>
    </dgm:pt>
    <dgm:pt modelId="{6175AFB8-DA54-4302-AF97-6C3F059E626E}" type="sibTrans" cxnId="{30A3637E-37BE-4E62-A227-E930D0023DCC}">
      <dgm:prSet/>
      <dgm:spPr/>
      <dgm:t>
        <a:bodyPr/>
        <a:lstStyle/>
        <a:p>
          <a:endParaRPr lang="en-US" dirty="0"/>
        </a:p>
      </dgm:t>
    </dgm:pt>
    <dgm:pt modelId="{633E5E6B-92D0-4C5C-B9F5-24F23841EFD8}">
      <dgm:prSet/>
      <dgm:spPr/>
      <dgm:t>
        <a:bodyPr/>
        <a:lstStyle/>
        <a:p>
          <a:r>
            <a:rPr lang="en-US" dirty="0"/>
            <a:t>-Invited to Briefing</a:t>
          </a:r>
        </a:p>
        <a:p>
          <a:r>
            <a:rPr lang="en-US" dirty="0"/>
            <a:t>-Voucher issuance	</a:t>
          </a:r>
        </a:p>
      </dgm:t>
    </dgm:pt>
    <dgm:pt modelId="{C789AF70-3C39-48B9-9948-FE6583AB87ED}" type="parTrans" cxnId="{D293E33D-0C30-4899-96DD-5E22E4A84B00}">
      <dgm:prSet/>
      <dgm:spPr/>
      <dgm:t>
        <a:bodyPr/>
        <a:lstStyle/>
        <a:p>
          <a:endParaRPr lang="en-US"/>
        </a:p>
      </dgm:t>
    </dgm:pt>
    <dgm:pt modelId="{9DF0F950-D299-4689-9826-40851C3D7E77}" type="sibTrans" cxnId="{D293E33D-0C30-4899-96DD-5E22E4A84B00}">
      <dgm:prSet/>
      <dgm:spPr/>
      <dgm:t>
        <a:bodyPr/>
        <a:lstStyle/>
        <a:p>
          <a:endParaRPr lang="en-US" dirty="0"/>
        </a:p>
      </dgm:t>
    </dgm:pt>
    <dgm:pt modelId="{761291FF-59A8-4855-AE62-A58F0E8DEB57}">
      <dgm:prSet/>
      <dgm:spPr/>
      <dgm:t>
        <a:bodyPr/>
        <a:lstStyle/>
        <a:p>
          <a:r>
            <a:rPr lang="en-US" dirty="0"/>
            <a:t>-RFTA</a:t>
          </a:r>
        </a:p>
        <a:p>
          <a:r>
            <a:rPr lang="en-US" dirty="0"/>
            <a:t>-Inspection</a:t>
          </a:r>
        </a:p>
        <a:p>
          <a:r>
            <a:rPr lang="en-US" dirty="0"/>
            <a:t>-Move in meeting</a:t>
          </a:r>
        </a:p>
        <a:p>
          <a:r>
            <a:rPr lang="en-US" dirty="0"/>
            <a:t>    -HAP Contract	</a:t>
          </a:r>
        </a:p>
      </dgm:t>
    </dgm:pt>
    <dgm:pt modelId="{C8BECE9A-6A31-47E5-B999-28CFEE23F873}" type="parTrans" cxnId="{0D1DE0B5-E40E-47DA-9E9D-C806842EAA33}">
      <dgm:prSet/>
      <dgm:spPr/>
      <dgm:t>
        <a:bodyPr/>
        <a:lstStyle/>
        <a:p>
          <a:endParaRPr lang="en-US"/>
        </a:p>
      </dgm:t>
    </dgm:pt>
    <dgm:pt modelId="{2A3737E9-369C-4DCC-8171-56A41BA249EF}" type="sibTrans" cxnId="{0D1DE0B5-E40E-47DA-9E9D-C806842EAA33}">
      <dgm:prSet/>
      <dgm:spPr/>
      <dgm:t>
        <a:bodyPr/>
        <a:lstStyle/>
        <a:p>
          <a:endParaRPr lang="en-US" dirty="0"/>
        </a:p>
      </dgm:t>
    </dgm:pt>
    <dgm:pt modelId="{BD3DE31E-87CC-410D-8326-CE7B69D232CC}">
      <dgm:prSet/>
      <dgm:spPr/>
      <dgm:t>
        <a:bodyPr/>
        <a:lstStyle/>
        <a:p>
          <a:r>
            <a:rPr lang="en-US" dirty="0"/>
            <a:t>Annual reexamination</a:t>
          </a:r>
        </a:p>
      </dgm:t>
    </dgm:pt>
    <dgm:pt modelId="{BEBAFE15-DE48-4A5F-A273-A2528B300FB0}" type="parTrans" cxnId="{8883AF0C-0BD1-4842-8BDC-FFA996CD2084}">
      <dgm:prSet/>
      <dgm:spPr/>
      <dgm:t>
        <a:bodyPr/>
        <a:lstStyle/>
        <a:p>
          <a:endParaRPr lang="en-US"/>
        </a:p>
      </dgm:t>
    </dgm:pt>
    <dgm:pt modelId="{2B7F833C-B228-4651-ACB5-D3B90E079754}" type="sibTrans" cxnId="{8883AF0C-0BD1-4842-8BDC-FFA996CD2084}">
      <dgm:prSet/>
      <dgm:spPr/>
      <dgm:t>
        <a:bodyPr/>
        <a:lstStyle/>
        <a:p>
          <a:endParaRPr lang="en-US" dirty="0"/>
        </a:p>
      </dgm:t>
    </dgm:pt>
    <dgm:pt modelId="{3DC67A74-A9F4-491C-B2FE-80C93D7230D2}">
      <dgm:prSet/>
      <dgm:spPr/>
      <dgm:t>
        <a:bodyPr/>
        <a:lstStyle/>
        <a:p>
          <a:r>
            <a:rPr lang="en-US" dirty="0"/>
            <a:t>Annual inspection</a:t>
          </a:r>
        </a:p>
      </dgm:t>
    </dgm:pt>
    <dgm:pt modelId="{C36CA1C2-4EB0-4D09-888C-0E9D1E99C0CB}" type="parTrans" cxnId="{5627D211-66BE-45B8-9435-57B8DF6DCA3F}">
      <dgm:prSet/>
      <dgm:spPr/>
      <dgm:t>
        <a:bodyPr/>
        <a:lstStyle/>
        <a:p>
          <a:endParaRPr lang="en-US"/>
        </a:p>
      </dgm:t>
    </dgm:pt>
    <dgm:pt modelId="{147E410D-6775-4D50-8616-9A54DF4D3E1C}" type="sibTrans" cxnId="{5627D211-66BE-45B8-9435-57B8DF6DCA3F}">
      <dgm:prSet/>
      <dgm:spPr/>
      <dgm:t>
        <a:bodyPr/>
        <a:lstStyle/>
        <a:p>
          <a:endParaRPr lang="en-US"/>
        </a:p>
      </dgm:t>
    </dgm:pt>
    <dgm:pt modelId="{C8061028-E35D-41CA-9F82-60DE6E94EDF1}" type="pres">
      <dgm:prSet presAssocID="{F06DD141-3D85-4D85-8393-DD99DC635DDE}" presName="Name0" presStyleCnt="0">
        <dgm:presLayoutVars>
          <dgm:dir/>
          <dgm:resizeHandles val="exact"/>
        </dgm:presLayoutVars>
      </dgm:prSet>
      <dgm:spPr/>
    </dgm:pt>
    <dgm:pt modelId="{5CC98534-AC95-4D9C-ADD3-03F24AC3759C}" type="pres">
      <dgm:prSet presAssocID="{60D629A0-C4D7-4346-AC24-03C6CE56A716}" presName="node" presStyleLbl="node1" presStyleIdx="0" presStyleCnt="6">
        <dgm:presLayoutVars>
          <dgm:bulletEnabled val="1"/>
        </dgm:presLayoutVars>
      </dgm:prSet>
      <dgm:spPr/>
    </dgm:pt>
    <dgm:pt modelId="{7C79C9F6-D826-4DB2-810F-E9CED0541FB8}" type="pres">
      <dgm:prSet presAssocID="{5AD5BE7E-2EA6-4D6D-BFE3-9C344EE4A2F8}" presName="sibTrans" presStyleLbl="sibTrans1D1" presStyleIdx="0" presStyleCnt="5"/>
      <dgm:spPr/>
    </dgm:pt>
    <dgm:pt modelId="{65B9BE89-F309-4133-B3C5-FC339CA0D8F1}" type="pres">
      <dgm:prSet presAssocID="{5AD5BE7E-2EA6-4D6D-BFE3-9C344EE4A2F8}" presName="connectorText" presStyleLbl="sibTrans1D1" presStyleIdx="0" presStyleCnt="5"/>
      <dgm:spPr/>
    </dgm:pt>
    <dgm:pt modelId="{6A8DAA4B-D625-4DE0-B856-EDCCEF16FA53}" type="pres">
      <dgm:prSet presAssocID="{58D41961-6469-4188-9D5A-27553615A017}" presName="node" presStyleLbl="node1" presStyleIdx="1" presStyleCnt="6" custLinFactNeighborY="0">
        <dgm:presLayoutVars>
          <dgm:bulletEnabled val="1"/>
        </dgm:presLayoutVars>
      </dgm:prSet>
      <dgm:spPr/>
    </dgm:pt>
    <dgm:pt modelId="{E7AA2A5D-78E8-4EB4-B4FD-3E4EF351F97E}" type="pres">
      <dgm:prSet presAssocID="{6175AFB8-DA54-4302-AF97-6C3F059E626E}" presName="sibTrans" presStyleLbl="sibTrans1D1" presStyleIdx="1" presStyleCnt="5"/>
      <dgm:spPr/>
    </dgm:pt>
    <dgm:pt modelId="{8C9B50A7-0613-4667-8620-33D5EE91547C}" type="pres">
      <dgm:prSet presAssocID="{6175AFB8-DA54-4302-AF97-6C3F059E626E}" presName="connectorText" presStyleLbl="sibTrans1D1" presStyleIdx="1" presStyleCnt="5"/>
      <dgm:spPr/>
    </dgm:pt>
    <dgm:pt modelId="{711DDC12-CC78-4B75-8364-D9ABB6956340}" type="pres">
      <dgm:prSet presAssocID="{633E5E6B-92D0-4C5C-B9F5-24F23841EFD8}" presName="node" presStyleLbl="node1" presStyleIdx="2" presStyleCnt="6">
        <dgm:presLayoutVars>
          <dgm:bulletEnabled val="1"/>
        </dgm:presLayoutVars>
      </dgm:prSet>
      <dgm:spPr/>
    </dgm:pt>
    <dgm:pt modelId="{C17098AE-4275-4B08-B652-F2BE374EF06F}" type="pres">
      <dgm:prSet presAssocID="{9DF0F950-D299-4689-9826-40851C3D7E77}" presName="sibTrans" presStyleLbl="sibTrans1D1" presStyleIdx="2" presStyleCnt="5"/>
      <dgm:spPr/>
    </dgm:pt>
    <dgm:pt modelId="{DEB5A984-597F-473E-A3DF-373C13FB8D3E}" type="pres">
      <dgm:prSet presAssocID="{9DF0F950-D299-4689-9826-40851C3D7E77}" presName="connectorText" presStyleLbl="sibTrans1D1" presStyleIdx="2" presStyleCnt="5"/>
      <dgm:spPr/>
    </dgm:pt>
    <dgm:pt modelId="{8B8406F1-7CE4-4E3E-91B7-B52AAE716138}" type="pres">
      <dgm:prSet presAssocID="{761291FF-59A8-4855-AE62-A58F0E8DEB57}" presName="node" presStyleLbl="node1" presStyleIdx="3" presStyleCnt="6">
        <dgm:presLayoutVars>
          <dgm:bulletEnabled val="1"/>
        </dgm:presLayoutVars>
      </dgm:prSet>
      <dgm:spPr/>
    </dgm:pt>
    <dgm:pt modelId="{867A0D91-E1DB-46A4-8700-BEE0F98101D6}" type="pres">
      <dgm:prSet presAssocID="{2A3737E9-369C-4DCC-8171-56A41BA249EF}" presName="sibTrans" presStyleLbl="sibTrans1D1" presStyleIdx="3" presStyleCnt="5"/>
      <dgm:spPr/>
    </dgm:pt>
    <dgm:pt modelId="{EC2CB5DB-1967-4FB1-927C-7172039357DB}" type="pres">
      <dgm:prSet presAssocID="{2A3737E9-369C-4DCC-8171-56A41BA249EF}" presName="connectorText" presStyleLbl="sibTrans1D1" presStyleIdx="3" presStyleCnt="5"/>
      <dgm:spPr/>
    </dgm:pt>
    <dgm:pt modelId="{AB1BC08D-BAE3-47AF-932D-131CEC2EFAFE}" type="pres">
      <dgm:prSet presAssocID="{BD3DE31E-87CC-410D-8326-CE7B69D232CC}" presName="node" presStyleLbl="node1" presStyleIdx="4" presStyleCnt="6">
        <dgm:presLayoutVars>
          <dgm:bulletEnabled val="1"/>
        </dgm:presLayoutVars>
      </dgm:prSet>
      <dgm:spPr/>
    </dgm:pt>
    <dgm:pt modelId="{CDCC5935-E994-49A5-9AA2-6B672CFD5768}" type="pres">
      <dgm:prSet presAssocID="{2B7F833C-B228-4651-ACB5-D3B90E079754}" presName="sibTrans" presStyleLbl="sibTrans1D1" presStyleIdx="4" presStyleCnt="5"/>
      <dgm:spPr/>
    </dgm:pt>
    <dgm:pt modelId="{D76BD7DE-E868-4758-B736-BF8AE1248D09}" type="pres">
      <dgm:prSet presAssocID="{2B7F833C-B228-4651-ACB5-D3B90E079754}" presName="connectorText" presStyleLbl="sibTrans1D1" presStyleIdx="4" presStyleCnt="5"/>
      <dgm:spPr/>
    </dgm:pt>
    <dgm:pt modelId="{379224EC-A747-4E1A-9015-B8B58973B15B}" type="pres">
      <dgm:prSet presAssocID="{3DC67A74-A9F4-491C-B2FE-80C93D7230D2}" presName="node" presStyleLbl="node1" presStyleIdx="5" presStyleCnt="6">
        <dgm:presLayoutVars>
          <dgm:bulletEnabled val="1"/>
        </dgm:presLayoutVars>
      </dgm:prSet>
      <dgm:spPr/>
    </dgm:pt>
  </dgm:ptLst>
  <dgm:cxnLst>
    <dgm:cxn modelId="{7816D507-96CC-46F5-B545-7AEE152963A4}" type="presOf" srcId="{2A3737E9-369C-4DCC-8171-56A41BA249EF}" destId="{867A0D91-E1DB-46A4-8700-BEE0F98101D6}" srcOrd="0" destOrd="0" presId="urn:microsoft.com/office/officeart/2016/7/layout/RepeatingBendingProcessNew"/>
    <dgm:cxn modelId="{8883AF0C-0BD1-4842-8BDC-FFA996CD2084}" srcId="{F06DD141-3D85-4D85-8393-DD99DC635DDE}" destId="{BD3DE31E-87CC-410D-8326-CE7B69D232CC}" srcOrd="4" destOrd="0" parTransId="{BEBAFE15-DE48-4A5F-A273-A2528B300FB0}" sibTransId="{2B7F833C-B228-4651-ACB5-D3B90E079754}"/>
    <dgm:cxn modelId="{5627D211-66BE-45B8-9435-57B8DF6DCA3F}" srcId="{F06DD141-3D85-4D85-8393-DD99DC635DDE}" destId="{3DC67A74-A9F4-491C-B2FE-80C93D7230D2}" srcOrd="5" destOrd="0" parTransId="{C36CA1C2-4EB0-4D09-888C-0E9D1E99C0CB}" sibTransId="{147E410D-6775-4D50-8616-9A54DF4D3E1C}"/>
    <dgm:cxn modelId="{93F3781B-8441-4F06-8218-A07C05E058EF}" type="presOf" srcId="{9DF0F950-D299-4689-9826-40851C3D7E77}" destId="{C17098AE-4275-4B08-B652-F2BE374EF06F}" srcOrd="0" destOrd="0" presId="urn:microsoft.com/office/officeart/2016/7/layout/RepeatingBendingProcessNew"/>
    <dgm:cxn modelId="{7F917026-EE22-4C66-A19A-8537AAC19BE9}" type="presOf" srcId="{2A3737E9-369C-4DCC-8171-56A41BA249EF}" destId="{EC2CB5DB-1967-4FB1-927C-7172039357DB}" srcOrd="1" destOrd="0" presId="urn:microsoft.com/office/officeart/2016/7/layout/RepeatingBendingProcessNew"/>
    <dgm:cxn modelId="{E7688135-466F-417F-B6EF-32F89AD213D9}" type="presOf" srcId="{3DC67A74-A9F4-491C-B2FE-80C93D7230D2}" destId="{379224EC-A747-4E1A-9015-B8B58973B15B}" srcOrd="0" destOrd="0" presId="urn:microsoft.com/office/officeart/2016/7/layout/RepeatingBendingProcessNew"/>
    <dgm:cxn modelId="{5269D43C-157F-4591-AECE-CDEAB9273FB1}" type="presOf" srcId="{58D41961-6469-4188-9D5A-27553615A017}" destId="{6A8DAA4B-D625-4DE0-B856-EDCCEF16FA53}" srcOrd="0" destOrd="0" presId="urn:microsoft.com/office/officeart/2016/7/layout/RepeatingBendingProcessNew"/>
    <dgm:cxn modelId="{D293E33D-0C30-4899-96DD-5E22E4A84B00}" srcId="{F06DD141-3D85-4D85-8393-DD99DC635DDE}" destId="{633E5E6B-92D0-4C5C-B9F5-24F23841EFD8}" srcOrd="2" destOrd="0" parTransId="{C789AF70-3C39-48B9-9948-FE6583AB87ED}" sibTransId="{9DF0F950-D299-4689-9826-40851C3D7E77}"/>
    <dgm:cxn modelId="{D8FCEA5D-9D5E-4C1F-AB8A-52CDF255AEF7}" type="presOf" srcId="{6175AFB8-DA54-4302-AF97-6C3F059E626E}" destId="{E7AA2A5D-78E8-4EB4-B4FD-3E4EF351F97E}" srcOrd="0" destOrd="0" presId="urn:microsoft.com/office/officeart/2016/7/layout/RepeatingBendingProcessNew"/>
    <dgm:cxn modelId="{0F2C7B68-A2F3-4DBB-948D-05BB2DB52F5D}" type="presOf" srcId="{633E5E6B-92D0-4C5C-B9F5-24F23841EFD8}" destId="{711DDC12-CC78-4B75-8364-D9ABB6956340}" srcOrd="0" destOrd="0" presId="urn:microsoft.com/office/officeart/2016/7/layout/RepeatingBendingProcessNew"/>
    <dgm:cxn modelId="{31898648-CF6B-4BED-809E-67614C8DEB0D}" type="presOf" srcId="{2B7F833C-B228-4651-ACB5-D3B90E079754}" destId="{D76BD7DE-E868-4758-B736-BF8AE1248D09}" srcOrd="1" destOrd="0" presId="urn:microsoft.com/office/officeart/2016/7/layout/RepeatingBendingProcessNew"/>
    <dgm:cxn modelId="{30A3637E-37BE-4E62-A227-E930D0023DCC}" srcId="{F06DD141-3D85-4D85-8393-DD99DC635DDE}" destId="{58D41961-6469-4188-9D5A-27553615A017}" srcOrd="1" destOrd="0" parTransId="{AA055FC0-D502-4BAC-A806-E9EC9AA48D97}" sibTransId="{6175AFB8-DA54-4302-AF97-6C3F059E626E}"/>
    <dgm:cxn modelId="{65821C88-8929-4A94-8901-472DF58A1BD9}" type="presOf" srcId="{60D629A0-C4D7-4346-AC24-03C6CE56A716}" destId="{5CC98534-AC95-4D9C-ADD3-03F24AC3759C}" srcOrd="0" destOrd="0" presId="urn:microsoft.com/office/officeart/2016/7/layout/RepeatingBendingProcessNew"/>
    <dgm:cxn modelId="{60F30C9E-7149-4676-8551-98DF6D33B0FF}" type="presOf" srcId="{5AD5BE7E-2EA6-4D6D-BFE3-9C344EE4A2F8}" destId="{65B9BE89-F309-4133-B3C5-FC339CA0D8F1}" srcOrd="1" destOrd="0" presId="urn:microsoft.com/office/officeart/2016/7/layout/RepeatingBendingProcessNew"/>
    <dgm:cxn modelId="{0C953DB2-48B1-4086-8E57-EFD87648C279}" type="presOf" srcId="{5AD5BE7E-2EA6-4D6D-BFE3-9C344EE4A2F8}" destId="{7C79C9F6-D826-4DB2-810F-E9CED0541FB8}" srcOrd="0" destOrd="0" presId="urn:microsoft.com/office/officeart/2016/7/layout/RepeatingBendingProcessNew"/>
    <dgm:cxn modelId="{B9B6D6B2-F5EB-49C4-AC2E-597E0DA03826}" type="presOf" srcId="{6175AFB8-DA54-4302-AF97-6C3F059E626E}" destId="{8C9B50A7-0613-4667-8620-33D5EE91547C}" srcOrd="1" destOrd="0" presId="urn:microsoft.com/office/officeart/2016/7/layout/RepeatingBendingProcessNew"/>
    <dgm:cxn modelId="{0D1DE0B5-E40E-47DA-9E9D-C806842EAA33}" srcId="{F06DD141-3D85-4D85-8393-DD99DC635DDE}" destId="{761291FF-59A8-4855-AE62-A58F0E8DEB57}" srcOrd="3" destOrd="0" parTransId="{C8BECE9A-6A31-47E5-B999-28CFEE23F873}" sibTransId="{2A3737E9-369C-4DCC-8171-56A41BA249EF}"/>
    <dgm:cxn modelId="{EFA58AD4-B02C-4D67-B779-7AF0FD374CFC}" type="presOf" srcId="{761291FF-59A8-4855-AE62-A58F0E8DEB57}" destId="{8B8406F1-7CE4-4E3E-91B7-B52AAE716138}" srcOrd="0" destOrd="0" presId="urn:microsoft.com/office/officeart/2016/7/layout/RepeatingBendingProcessNew"/>
    <dgm:cxn modelId="{78FC82D7-6574-47BE-8D35-DEEAF65770D6}" type="presOf" srcId="{F06DD141-3D85-4D85-8393-DD99DC635DDE}" destId="{C8061028-E35D-41CA-9F82-60DE6E94EDF1}" srcOrd="0" destOrd="0" presId="urn:microsoft.com/office/officeart/2016/7/layout/RepeatingBendingProcessNew"/>
    <dgm:cxn modelId="{93F217E3-111E-4182-8FD4-31984072A98B}" type="presOf" srcId="{BD3DE31E-87CC-410D-8326-CE7B69D232CC}" destId="{AB1BC08D-BAE3-47AF-932D-131CEC2EFAFE}" srcOrd="0" destOrd="0" presId="urn:microsoft.com/office/officeart/2016/7/layout/RepeatingBendingProcessNew"/>
    <dgm:cxn modelId="{FF688AED-BB4B-4F8A-B961-548831252345}" type="presOf" srcId="{9DF0F950-D299-4689-9826-40851C3D7E77}" destId="{DEB5A984-597F-473E-A3DF-373C13FB8D3E}" srcOrd="1" destOrd="0" presId="urn:microsoft.com/office/officeart/2016/7/layout/RepeatingBendingProcessNew"/>
    <dgm:cxn modelId="{FA76C3F7-63EF-4DF8-91EB-984AF813BB67}" srcId="{F06DD141-3D85-4D85-8393-DD99DC635DDE}" destId="{60D629A0-C4D7-4346-AC24-03C6CE56A716}" srcOrd="0" destOrd="0" parTransId="{3FCAFD08-9D2D-4855-BBA5-1EBB89BED6A2}" sibTransId="{5AD5BE7E-2EA6-4D6D-BFE3-9C344EE4A2F8}"/>
    <dgm:cxn modelId="{DDB2E5FE-783D-48C3-BFFD-3FA78F668D88}" type="presOf" srcId="{2B7F833C-B228-4651-ACB5-D3B90E079754}" destId="{CDCC5935-E994-49A5-9AA2-6B672CFD5768}" srcOrd="0" destOrd="0" presId="urn:microsoft.com/office/officeart/2016/7/layout/RepeatingBendingProcessNew"/>
    <dgm:cxn modelId="{9A07F975-08E0-4731-818A-2E0AC993485A}" type="presParOf" srcId="{C8061028-E35D-41CA-9F82-60DE6E94EDF1}" destId="{5CC98534-AC95-4D9C-ADD3-03F24AC3759C}" srcOrd="0" destOrd="0" presId="urn:microsoft.com/office/officeart/2016/7/layout/RepeatingBendingProcessNew"/>
    <dgm:cxn modelId="{4EEDE42E-E26B-4879-BBC5-E00AACDCBFCF}" type="presParOf" srcId="{C8061028-E35D-41CA-9F82-60DE6E94EDF1}" destId="{7C79C9F6-D826-4DB2-810F-E9CED0541FB8}" srcOrd="1" destOrd="0" presId="urn:microsoft.com/office/officeart/2016/7/layout/RepeatingBendingProcessNew"/>
    <dgm:cxn modelId="{4A736092-D526-4A4A-B01B-1C6177189AD1}" type="presParOf" srcId="{7C79C9F6-D826-4DB2-810F-E9CED0541FB8}" destId="{65B9BE89-F309-4133-B3C5-FC339CA0D8F1}" srcOrd="0" destOrd="0" presId="urn:microsoft.com/office/officeart/2016/7/layout/RepeatingBendingProcessNew"/>
    <dgm:cxn modelId="{23F2A0BC-71AB-47C6-8154-A01457401555}" type="presParOf" srcId="{C8061028-E35D-41CA-9F82-60DE6E94EDF1}" destId="{6A8DAA4B-D625-4DE0-B856-EDCCEF16FA53}" srcOrd="2" destOrd="0" presId="urn:microsoft.com/office/officeart/2016/7/layout/RepeatingBendingProcessNew"/>
    <dgm:cxn modelId="{4D697407-7B9E-4024-A43D-CA892A1979D6}" type="presParOf" srcId="{C8061028-E35D-41CA-9F82-60DE6E94EDF1}" destId="{E7AA2A5D-78E8-4EB4-B4FD-3E4EF351F97E}" srcOrd="3" destOrd="0" presId="urn:microsoft.com/office/officeart/2016/7/layout/RepeatingBendingProcessNew"/>
    <dgm:cxn modelId="{CD5FE63A-9224-4FD5-93CC-7266595AE336}" type="presParOf" srcId="{E7AA2A5D-78E8-4EB4-B4FD-3E4EF351F97E}" destId="{8C9B50A7-0613-4667-8620-33D5EE91547C}" srcOrd="0" destOrd="0" presId="urn:microsoft.com/office/officeart/2016/7/layout/RepeatingBendingProcessNew"/>
    <dgm:cxn modelId="{3DA8DE10-933C-4578-B087-C4761EF94C27}" type="presParOf" srcId="{C8061028-E35D-41CA-9F82-60DE6E94EDF1}" destId="{711DDC12-CC78-4B75-8364-D9ABB6956340}" srcOrd="4" destOrd="0" presId="urn:microsoft.com/office/officeart/2016/7/layout/RepeatingBendingProcessNew"/>
    <dgm:cxn modelId="{2C000FF8-9B05-4120-8F02-6AE994B83493}" type="presParOf" srcId="{C8061028-E35D-41CA-9F82-60DE6E94EDF1}" destId="{C17098AE-4275-4B08-B652-F2BE374EF06F}" srcOrd="5" destOrd="0" presId="urn:microsoft.com/office/officeart/2016/7/layout/RepeatingBendingProcessNew"/>
    <dgm:cxn modelId="{FFC879EA-0908-4A02-ACB0-72221DA96055}" type="presParOf" srcId="{C17098AE-4275-4B08-B652-F2BE374EF06F}" destId="{DEB5A984-597F-473E-A3DF-373C13FB8D3E}" srcOrd="0" destOrd="0" presId="urn:microsoft.com/office/officeart/2016/7/layout/RepeatingBendingProcessNew"/>
    <dgm:cxn modelId="{7DFF68F3-2B07-4E77-BC43-21F24D1B59DF}" type="presParOf" srcId="{C8061028-E35D-41CA-9F82-60DE6E94EDF1}" destId="{8B8406F1-7CE4-4E3E-91B7-B52AAE716138}" srcOrd="6" destOrd="0" presId="urn:microsoft.com/office/officeart/2016/7/layout/RepeatingBendingProcessNew"/>
    <dgm:cxn modelId="{FAEBF38C-FF4A-48B2-98AC-FFE6EBE9A69A}" type="presParOf" srcId="{C8061028-E35D-41CA-9F82-60DE6E94EDF1}" destId="{867A0D91-E1DB-46A4-8700-BEE0F98101D6}" srcOrd="7" destOrd="0" presId="urn:microsoft.com/office/officeart/2016/7/layout/RepeatingBendingProcessNew"/>
    <dgm:cxn modelId="{B34DF0FE-CB93-4237-9A23-2A383A7F0FA9}" type="presParOf" srcId="{867A0D91-E1DB-46A4-8700-BEE0F98101D6}" destId="{EC2CB5DB-1967-4FB1-927C-7172039357DB}" srcOrd="0" destOrd="0" presId="urn:microsoft.com/office/officeart/2016/7/layout/RepeatingBendingProcessNew"/>
    <dgm:cxn modelId="{8F291EC5-5CF8-49D6-9529-17CA79FF5AB4}" type="presParOf" srcId="{C8061028-E35D-41CA-9F82-60DE6E94EDF1}" destId="{AB1BC08D-BAE3-47AF-932D-131CEC2EFAFE}" srcOrd="8" destOrd="0" presId="urn:microsoft.com/office/officeart/2016/7/layout/RepeatingBendingProcessNew"/>
    <dgm:cxn modelId="{34A61835-3311-4FAD-AD91-BE278AA0A3D5}" type="presParOf" srcId="{C8061028-E35D-41CA-9F82-60DE6E94EDF1}" destId="{CDCC5935-E994-49A5-9AA2-6B672CFD5768}" srcOrd="9" destOrd="0" presId="urn:microsoft.com/office/officeart/2016/7/layout/RepeatingBendingProcessNew"/>
    <dgm:cxn modelId="{A74DD283-5639-4ABE-AD9D-3176BC1AB737}" type="presParOf" srcId="{CDCC5935-E994-49A5-9AA2-6B672CFD5768}" destId="{D76BD7DE-E868-4758-B736-BF8AE1248D09}" srcOrd="0" destOrd="0" presId="urn:microsoft.com/office/officeart/2016/7/layout/RepeatingBendingProcessNew"/>
    <dgm:cxn modelId="{7C284F44-41E6-40A9-BC44-EB8F3109623B}" type="presParOf" srcId="{C8061028-E35D-41CA-9F82-60DE6E94EDF1}" destId="{379224EC-A747-4E1A-9015-B8B58973B15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4BEB5-B77D-4866-8584-E7C92D3248CD}">
      <dsp:nvSpPr>
        <dsp:cNvPr id="0" name=""/>
        <dsp:cNvSpPr/>
      </dsp:nvSpPr>
      <dsp:spPr>
        <a:xfrm>
          <a:off x="11516" y="846852"/>
          <a:ext cx="1286815" cy="8171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3CA54-1D2B-4662-8884-7E0067ABD00D}">
      <dsp:nvSpPr>
        <dsp:cNvPr id="0" name=""/>
        <dsp:cNvSpPr/>
      </dsp:nvSpPr>
      <dsp:spPr>
        <a:xfrm>
          <a:off x="154496" y="982682"/>
          <a:ext cx="1286815" cy="8171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Vouchers allocated	</a:t>
          </a:r>
        </a:p>
        <a:p>
          <a:pPr marL="0" lvl="0" indent="0" algn="ctr" defTabSz="311150">
            <a:lnSpc>
              <a:spcPct val="90000"/>
            </a:lnSpc>
            <a:spcBef>
              <a:spcPct val="0"/>
            </a:spcBef>
            <a:spcAft>
              <a:spcPct val="35000"/>
            </a:spcAft>
            <a:buNone/>
          </a:pPr>
          <a:r>
            <a:rPr lang="en-US" sz="700" kern="1200" dirty="0"/>
            <a:t>1,360 (HCV,PBV, VASH, SPC, MAINSTREAM)</a:t>
          </a:r>
        </a:p>
      </dsp:txBody>
      <dsp:txXfrm>
        <a:off x="178429" y="1006615"/>
        <a:ext cx="1238949" cy="769261"/>
      </dsp:txXfrm>
    </dsp:sp>
    <dsp:sp modelId="{E086CE60-66AB-4D48-BF93-E4C551CD5C31}">
      <dsp:nvSpPr>
        <dsp:cNvPr id="0" name=""/>
        <dsp:cNvSpPr/>
      </dsp:nvSpPr>
      <dsp:spPr>
        <a:xfrm>
          <a:off x="1572774" y="890968"/>
          <a:ext cx="1286815" cy="8171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CEBC-115E-4AAA-9CAA-30FDC5BEE0BE}">
      <dsp:nvSpPr>
        <dsp:cNvPr id="0" name=""/>
        <dsp:cNvSpPr/>
      </dsp:nvSpPr>
      <dsp:spPr>
        <a:xfrm>
          <a:off x="1715753" y="1026799"/>
          <a:ext cx="1286815" cy="8171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Landlords 230+</a:t>
          </a:r>
        </a:p>
      </dsp:txBody>
      <dsp:txXfrm>
        <a:off x="1739686" y="1050732"/>
        <a:ext cx="1238949" cy="769261"/>
      </dsp:txXfrm>
    </dsp:sp>
    <dsp:sp modelId="{EF31EB2E-0076-44ED-9F43-629C61AB9E1A}">
      <dsp:nvSpPr>
        <dsp:cNvPr id="0" name=""/>
        <dsp:cNvSpPr/>
      </dsp:nvSpPr>
      <dsp:spPr>
        <a:xfrm>
          <a:off x="3145548" y="890968"/>
          <a:ext cx="1286815" cy="8171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6FFB3-AAFF-4D1A-AC7F-725193911D7B}">
      <dsp:nvSpPr>
        <dsp:cNvPr id="0" name=""/>
        <dsp:cNvSpPr/>
      </dsp:nvSpPr>
      <dsp:spPr>
        <a:xfrm>
          <a:off x="3288527" y="1026799"/>
          <a:ext cx="1286815" cy="8171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SEMAP	</a:t>
          </a:r>
        </a:p>
        <a:p>
          <a:pPr marL="0" lvl="0" indent="0" algn="ctr" defTabSz="311150">
            <a:lnSpc>
              <a:spcPct val="90000"/>
            </a:lnSpc>
            <a:spcBef>
              <a:spcPct val="0"/>
            </a:spcBef>
            <a:spcAft>
              <a:spcPct val="35000"/>
            </a:spcAft>
            <a:buNone/>
          </a:pPr>
          <a:r>
            <a:rPr lang="en-US" sz="700" kern="1200" dirty="0"/>
            <a:t>High Performer (HUD designation)</a:t>
          </a:r>
        </a:p>
      </dsp:txBody>
      <dsp:txXfrm>
        <a:off x="3312460" y="1050732"/>
        <a:ext cx="1238949" cy="769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9C9F6-D826-4DB2-810F-E9CED0541FB8}">
      <dsp:nvSpPr>
        <dsp:cNvPr id="0" name=""/>
        <dsp:cNvSpPr/>
      </dsp:nvSpPr>
      <dsp:spPr>
        <a:xfrm>
          <a:off x="2280144" y="641986"/>
          <a:ext cx="492856" cy="91440"/>
        </a:xfrm>
        <a:custGeom>
          <a:avLst/>
          <a:gdLst/>
          <a:ahLst/>
          <a:cxnLst/>
          <a:rect l="0" t="0" r="0" b="0"/>
          <a:pathLst>
            <a:path>
              <a:moveTo>
                <a:pt x="0" y="45720"/>
              </a:moveTo>
              <a:lnTo>
                <a:pt x="49285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685088"/>
        <a:ext cx="26172" cy="5234"/>
      </dsp:txXfrm>
    </dsp:sp>
    <dsp:sp modelId="{5CC98534-AC95-4D9C-ADD3-03F24AC3759C}">
      <dsp:nvSpPr>
        <dsp:cNvPr id="0" name=""/>
        <dsp:cNvSpPr/>
      </dsp:nvSpPr>
      <dsp:spPr>
        <a:xfrm>
          <a:off x="6045" y="4936"/>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-Application</a:t>
          </a:r>
        </a:p>
        <a:p>
          <a:pPr marL="0" lvl="0" indent="0" algn="ctr" defTabSz="533400">
            <a:lnSpc>
              <a:spcPct val="90000"/>
            </a:lnSpc>
            <a:spcBef>
              <a:spcPct val="0"/>
            </a:spcBef>
            <a:spcAft>
              <a:spcPct val="35000"/>
            </a:spcAft>
            <a:buNone/>
          </a:pPr>
          <a:r>
            <a:rPr lang="en-US" sz="1200" kern="1200" dirty="0"/>
            <a:t>-HA Determines Eligibility</a:t>
          </a:r>
        </a:p>
        <a:p>
          <a:pPr marL="0" lvl="0" indent="0" algn="ctr" defTabSz="533400">
            <a:lnSpc>
              <a:spcPct val="90000"/>
            </a:lnSpc>
            <a:spcBef>
              <a:spcPct val="0"/>
            </a:spcBef>
            <a:spcAft>
              <a:spcPct val="35000"/>
            </a:spcAft>
            <a:buNone/>
          </a:pPr>
          <a:r>
            <a:rPr lang="en-US" sz="1200" kern="1200" dirty="0"/>
            <a:t>-Waiting list </a:t>
          </a:r>
        </a:p>
        <a:p>
          <a:pPr marL="0" lvl="0" indent="0" algn="ctr" defTabSz="533400">
            <a:lnSpc>
              <a:spcPct val="90000"/>
            </a:lnSpc>
            <a:spcBef>
              <a:spcPct val="0"/>
            </a:spcBef>
            <a:spcAft>
              <a:spcPct val="35000"/>
            </a:spcAft>
            <a:buNone/>
          </a:pPr>
          <a:r>
            <a:rPr lang="en-US" sz="1200" kern="1200" dirty="0"/>
            <a:t>Preferences</a:t>
          </a:r>
        </a:p>
        <a:p>
          <a:pPr marL="0" lvl="0" indent="0" algn="ctr" defTabSz="533400">
            <a:lnSpc>
              <a:spcPct val="90000"/>
            </a:lnSpc>
            <a:spcBef>
              <a:spcPct val="0"/>
            </a:spcBef>
            <a:spcAft>
              <a:spcPct val="35000"/>
            </a:spcAft>
            <a:buNone/>
          </a:pPr>
          <a:r>
            <a:rPr lang="en-US" sz="1200" kern="1200" dirty="0"/>
            <a:t>			</a:t>
          </a:r>
        </a:p>
      </dsp:txBody>
      <dsp:txXfrm>
        <a:off x="6045" y="4936"/>
        <a:ext cx="2275898" cy="1365538"/>
      </dsp:txXfrm>
    </dsp:sp>
    <dsp:sp modelId="{E7AA2A5D-78E8-4EB4-B4FD-3E4EF351F97E}">
      <dsp:nvSpPr>
        <dsp:cNvPr id="0" name=""/>
        <dsp:cNvSpPr/>
      </dsp:nvSpPr>
      <dsp:spPr>
        <a:xfrm>
          <a:off x="5079499" y="641986"/>
          <a:ext cx="492856" cy="91440"/>
        </a:xfrm>
        <a:custGeom>
          <a:avLst/>
          <a:gdLst/>
          <a:ahLst/>
          <a:cxnLst/>
          <a:rect l="0" t="0" r="0" b="0"/>
          <a:pathLst>
            <a:path>
              <a:moveTo>
                <a:pt x="0" y="45720"/>
              </a:moveTo>
              <a:lnTo>
                <a:pt x="492856" y="45720"/>
              </a:lnTo>
            </a:path>
          </a:pathLst>
        </a:custGeom>
        <a:noFill/>
        <a:ln w="12700" cap="flat" cmpd="sng" algn="ctr">
          <a:solidFill>
            <a:schemeClr val="accent5">
              <a:hueOff val="-3038037"/>
              <a:satOff val="-207"/>
              <a:lumOff val="4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2841" y="685088"/>
        <a:ext cx="26172" cy="5234"/>
      </dsp:txXfrm>
    </dsp:sp>
    <dsp:sp modelId="{6A8DAA4B-D625-4DE0-B856-EDCCEF16FA53}">
      <dsp:nvSpPr>
        <dsp:cNvPr id="0" name=""/>
        <dsp:cNvSpPr/>
      </dsp:nvSpPr>
      <dsp:spPr>
        <a:xfrm>
          <a:off x="2805400" y="4936"/>
          <a:ext cx="2275898" cy="1365538"/>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-Selected</a:t>
          </a:r>
        </a:p>
        <a:p>
          <a:pPr marL="0" lvl="0" indent="0" algn="ctr" defTabSz="533400">
            <a:lnSpc>
              <a:spcPct val="90000"/>
            </a:lnSpc>
            <a:spcBef>
              <a:spcPct val="0"/>
            </a:spcBef>
            <a:spcAft>
              <a:spcPct val="35000"/>
            </a:spcAft>
            <a:buNone/>
          </a:pPr>
          <a:r>
            <a:rPr lang="en-US" sz="1200" kern="1200" dirty="0"/>
            <a:t>-Applicant notified</a:t>
          </a:r>
        </a:p>
      </dsp:txBody>
      <dsp:txXfrm>
        <a:off x="2805400" y="4936"/>
        <a:ext cx="2275898" cy="1365538"/>
      </dsp:txXfrm>
    </dsp:sp>
    <dsp:sp modelId="{C17098AE-4275-4B08-B652-F2BE374EF06F}">
      <dsp:nvSpPr>
        <dsp:cNvPr id="0" name=""/>
        <dsp:cNvSpPr/>
      </dsp:nvSpPr>
      <dsp:spPr>
        <a:xfrm>
          <a:off x="1143995" y="1368675"/>
          <a:ext cx="5598709" cy="492856"/>
        </a:xfrm>
        <a:custGeom>
          <a:avLst/>
          <a:gdLst/>
          <a:ahLst/>
          <a:cxnLst/>
          <a:rect l="0" t="0" r="0" b="0"/>
          <a:pathLst>
            <a:path>
              <a:moveTo>
                <a:pt x="5598709" y="0"/>
              </a:moveTo>
              <a:lnTo>
                <a:pt x="5598709" y="263528"/>
              </a:lnTo>
              <a:lnTo>
                <a:pt x="0" y="263528"/>
              </a:lnTo>
              <a:lnTo>
                <a:pt x="0" y="492856"/>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2771" y="1612486"/>
        <a:ext cx="281156" cy="5234"/>
      </dsp:txXfrm>
    </dsp:sp>
    <dsp:sp modelId="{711DDC12-CC78-4B75-8364-D9ABB6956340}">
      <dsp:nvSpPr>
        <dsp:cNvPr id="0" name=""/>
        <dsp:cNvSpPr/>
      </dsp:nvSpPr>
      <dsp:spPr>
        <a:xfrm>
          <a:off x="5604755" y="4936"/>
          <a:ext cx="2275898" cy="1365538"/>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-Invited to Briefing</a:t>
          </a:r>
        </a:p>
        <a:p>
          <a:pPr marL="0" lvl="0" indent="0" algn="ctr" defTabSz="533400">
            <a:lnSpc>
              <a:spcPct val="90000"/>
            </a:lnSpc>
            <a:spcBef>
              <a:spcPct val="0"/>
            </a:spcBef>
            <a:spcAft>
              <a:spcPct val="35000"/>
            </a:spcAft>
            <a:buNone/>
          </a:pPr>
          <a:r>
            <a:rPr lang="en-US" sz="1200" kern="1200" dirty="0"/>
            <a:t>-Voucher issuance	</a:t>
          </a:r>
        </a:p>
      </dsp:txBody>
      <dsp:txXfrm>
        <a:off x="5604755" y="4936"/>
        <a:ext cx="2275898" cy="1365538"/>
      </dsp:txXfrm>
    </dsp:sp>
    <dsp:sp modelId="{867A0D91-E1DB-46A4-8700-BEE0F98101D6}">
      <dsp:nvSpPr>
        <dsp:cNvPr id="0" name=""/>
        <dsp:cNvSpPr/>
      </dsp:nvSpPr>
      <dsp:spPr>
        <a:xfrm>
          <a:off x="2280144" y="2530981"/>
          <a:ext cx="492856" cy="91440"/>
        </a:xfrm>
        <a:custGeom>
          <a:avLst/>
          <a:gdLst/>
          <a:ahLst/>
          <a:cxnLst/>
          <a:rect l="0" t="0" r="0" b="0"/>
          <a:pathLst>
            <a:path>
              <a:moveTo>
                <a:pt x="0" y="45720"/>
              </a:moveTo>
              <a:lnTo>
                <a:pt x="492856" y="45720"/>
              </a:lnTo>
            </a:path>
          </a:pathLst>
        </a:custGeom>
        <a:noFill/>
        <a:ln w="12700" cap="flat" cmpd="sng" algn="ctr">
          <a:solidFill>
            <a:schemeClr val="accent5">
              <a:hueOff val="-9114112"/>
              <a:satOff val="-620"/>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2574084"/>
        <a:ext cx="26172" cy="5234"/>
      </dsp:txXfrm>
    </dsp:sp>
    <dsp:sp modelId="{8B8406F1-7CE4-4E3E-91B7-B52AAE716138}">
      <dsp:nvSpPr>
        <dsp:cNvPr id="0" name=""/>
        <dsp:cNvSpPr/>
      </dsp:nvSpPr>
      <dsp:spPr>
        <a:xfrm>
          <a:off x="6045" y="1893932"/>
          <a:ext cx="2275898" cy="1365538"/>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-RFTA</a:t>
          </a:r>
        </a:p>
        <a:p>
          <a:pPr marL="0" lvl="0" indent="0" algn="ctr" defTabSz="533400">
            <a:lnSpc>
              <a:spcPct val="90000"/>
            </a:lnSpc>
            <a:spcBef>
              <a:spcPct val="0"/>
            </a:spcBef>
            <a:spcAft>
              <a:spcPct val="35000"/>
            </a:spcAft>
            <a:buNone/>
          </a:pPr>
          <a:r>
            <a:rPr lang="en-US" sz="1200" kern="1200" dirty="0"/>
            <a:t>-Inspection</a:t>
          </a:r>
        </a:p>
        <a:p>
          <a:pPr marL="0" lvl="0" indent="0" algn="ctr" defTabSz="533400">
            <a:lnSpc>
              <a:spcPct val="90000"/>
            </a:lnSpc>
            <a:spcBef>
              <a:spcPct val="0"/>
            </a:spcBef>
            <a:spcAft>
              <a:spcPct val="35000"/>
            </a:spcAft>
            <a:buNone/>
          </a:pPr>
          <a:r>
            <a:rPr lang="en-US" sz="1200" kern="1200" dirty="0"/>
            <a:t>-Move in meeting</a:t>
          </a:r>
        </a:p>
        <a:p>
          <a:pPr marL="0" lvl="0" indent="0" algn="ctr" defTabSz="533400">
            <a:lnSpc>
              <a:spcPct val="90000"/>
            </a:lnSpc>
            <a:spcBef>
              <a:spcPct val="0"/>
            </a:spcBef>
            <a:spcAft>
              <a:spcPct val="35000"/>
            </a:spcAft>
            <a:buNone/>
          </a:pPr>
          <a:r>
            <a:rPr lang="en-US" sz="1200" kern="1200" dirty="0"/>
            <a:t>    -HAP Contract	</a:t>
          </a:r>
        </a:p>
      </dsp:txBody>
      <dsp:txXfrm>
        <a:off x="6045" y="1893932"/>
        <a:ext cx="2275898" cy="1365538"/>
      </dsp:txXfrm>
    </dsp:sp>
    <dsp:sp modelId="{CDCC5935-E994-49A5-9AA2-6B672CFD5768}">
      <dsp:nvSpPr>
        <dsp:cNvPr id="0" name=""/>
        <dsp:cNvSpPr/>
      </dsp:nvSpPr>
      <dsp:spPr>
        <a:xfrm>
          <a:off x="5079499" y="2530981"/>
          <a:ext cx="492856" cy="91440"/>
        </a:xfrm>
        <a:custGeom>
          <a:avLst/>
          <a:gdLst/>
          <a:ahLst/>
          <a:cxnLst/>
          <a:rect l="0" t="0" r="0" b="0"/>
          <a:pathLst>
            <a:path>
              <a:moveTo>
                <a:pt x="0" y="45720"/>
              </a:moveTo>
              <a:lnTo>
                <a:pt x="492856"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2841" y="2574084"/>
        <a:ext cx="26172" cy="5234"/>
      </dsp:txXfrm>
    </dsp:sp>
    <dsp:sp modelId="{AB1BC08D-BAE3-47AF-932D-131CEC2EFAFE}">
      <dsp:nvSpPr>
        <dsp:cNvPr id="0" name=""/>
        <dsp:cNvSpPr/>
      </dsp:nvSpPr>
      <dsp:spPr>
        <a:xfrm>
          <a:off x="2805400" y="1893932"/>
          <a:ext cx="2275898" cy="1365538"/>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Annual reexamination</a:t>
          </a:r>
        </a:p>
      </dsp:txBody>
      <dsp:txXfrm>
        <a:off x="2805400" y="1893932"/>
        <a:ext cx="2275898" cy="1365538"/>
      </dsp:txXfrm>
    </dsp:sp>
    <dsp:sp modelId="{379224EC-A747-4E1A-9015-B8B58973B15B}">
      <dsp:nvSpPr>
        <dsp:cNvPr id="0" name=""/>
        <dsp:cNvSpPr/>
      </dsp:nvSpPr>
      <dsp:spPr>
        <a:xfrm>
          <a:off x="5604755" y="1893932"/>
          <a:ext cx="2275898" cy="1365538"/>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Annual inspection</a:t>
          </a:r>
        </a:p>
      </dsp:txBody>
      <dsp:txXfrm>
        <a:off x="5604755" y="1893932"/>
        <a:ext cx="2275898" cy="1365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13949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059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A2B8-90D2-E7EC-AA00-4306C62EABD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E8FDCAC-8CDC-054F-F7B6-BF83733DDB2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C8E49E-4952-E988-AC64-054AF775BD8F}"/>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5" name="Footer Placeholder 4">
            <a:extLst>
              <a:ext uri="{FF2B5EF4-FFF2-40B4-BE49-F238E27FC236}">
                <a16:creationId xmlns:a16="http://schemas.microsoft.com/office/drawing/2014/main" id="{74980B09-3E45-DD58-0784-483DBEB91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EAAA79-E8E4-10AD-1814-DDD7BD867A0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289240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0C15-4F1A-251F-3FDC-CF0487584C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D083E3-4EF8-3762-6ADB-0EF40F192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14F29-41A6-3160-EBAC-973C078B6F1D}"/>
              </a:ext>
            </a:extLst>
          </p:cNvPr>
          <p:cNvSpPr>
            <a:spLocks noGrp="1"/>
          </p:cNvSpPr>
          <p:nvPr>
            <p:ph type="dt" sz="half" idx="10"/>
          </p:nvPr>
        </p:nvSpPr>
        <p:spPr/>
        <p:txBody>
          <a:bodyPr/>
          <a:lstStyle/>
          <a:p>
            <a:fld id="{55C6B4A9-1611-4792-9094-5F34BCA07E0B}" type="datetimeFigureOut">
              <a:rPr lang="en-US" smtClean="0"/>
              <a:t>8/14/2024</a:t>
            </a:fld>
            <a:endParaRPr lang="en-US" dirty="0"/>
          </a:p>
        </p:txBody>
      </p:sp>
      <p:sp>
        <p:nvSpPr>
          <p:cNvPr id="5" name="Footer Placeholder 4">
            <a:extLst>
              <a:ext uri="{FF2B5EF4-FFF2-40B4-BE49-F238E27FC236}">
                <a16:creationId xmlns:a16="http://schemas.microsoft.com/office/drawing/2014/main" id="{9652A600-82C1-C3E2-1A36-7FE0877EC5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D39972-6245-6DE7-230F-78DE3779FAE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221097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7EDEB-A8F5-3D58-63A2-1D52FE9337B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C3820-8416-3CDF-6697-B6987F7E3DB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9D58F-59AA-08F7-C67F-8A93B500BBC5}"/>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5" name="Footer Placeholder 4">
            <a:extLst>
              <a:ext uri="{FF2B5EF4-FFF2-40B4-BE49-F238E27FC236}">
                <a16:creationId xmlns:a16="http://schemas.microsoft.com/office/drawing/2014/main" id="{F53B9850-8D03-4F18-5B52-D6833F8A65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99C766-3ACF-0108-384A-1063EEB07DE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854895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0"/>
        <p:cNvGrpSpPr/>
        <p:nvPr/>
      </p:nvGrpSpPr>
      <p:grpSpPr>
        <a:xfrm>
          <a:off x="0" y="0"/>
          <a:ext cx="0" cy="0"/>
          <a:chOff x="0" y="0"/>
          <a:chExt cx="0" cy="0"/>
        </a:xfrm>
      </p:grpSpPr>
      <p:sp>
        <p:nvSpPr>
          <p:cNvPr id="6" name="Google Shape;54;p13"/>
          <p:cNvSpPr/>
          <p:nvPr userDrawn="1"/>
        </p:nvSpPr>
        <p:spPr>
          <a:xfrm>
            <a:off x="4572001" y="1866"/>
            <a:ext cx="4571999" cy="5143500"/>
          </a:xfrm>
          <a:prstGeom prst="rect">
            <a:avLst/>
          </a:prstGeom>
          <a:solidFill>
            <a:srgbClr val="41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1" name="Google Shape;21;p5"/>
          <p:cNvSpPr txBox="1">
            <a:spLocks noGrp="1"/>
          </p:cNvSpPr>
          <p:nvPr>
            <p:ph type="title"/>
          </p:nvPr>
        </p:nvSpPr>
        <p:spPr>
          <a:xfrm>
            <a:off x="252413" y="1076273"/>
            <a:ext cx="3999900" cy="572700"/>
          </a:xfrm>
          <a:prstGeom prst="rect">
            <a:avLst/>
          </a:prstGeom>
        </p:spPr>
        <p:txBody>
          <a:bodyPr spcFirstLastPara="1" wrap="square" lIns="91425" tIns="91425" rIns="91425" bIns="91425" anchor="t" anchorCtr="0">
            <a:noAutofit/>
          </a:bodyPr>
          <a:lstStyle>
            <a:lvl1pPr lvl="0" algn="l">
              <a:spcBef>
                <a:spcPts val="0"/>
              </a:spcBef>
              <a:spcAft>
                <a:spcPts val="0"/>
              </a:spcAft>
              <a:buSzPts val="2800"/>
              <a:buNone/>
              <a:defRPr sz="2000" b="1">
                <a:solidFill>
                  <a:schemeClr val="tx1"/>
                </a:solidFill>
                <a:latin typeface="Gotham" pitchFamily="50"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8" name="Google Shape;193;p24"/>
          <p:cNvPicPr preferRelativeResize="0"/>
          <p:nvPr userDrawn="1"/>
        </p:nvPicPr>
        <p:blipFill>
          <a:blip r:embed="rId2">
            <a:alphaModFix/>
          </a:blip>
          <a:stretch>
            <a:fillRect/>
          </a:stretch>
        </p:blipFill>
        <p:spPr>
          <a:xfrm>
            <a:off x="252412" y="899727"/>
            <a:ext cx="8639176" cy="28575"/>
          </a:xfrm>
          <a:prstGeom prst="rect">
            <a:avLst/>
          </a:prstGeom>
          <a:noFill/>
          <a:ln>
            <a:noFill/>
          </a:ln>
        </p:spPr>
      </p:pic>
      <p:pic>
        <p:nvPicPr>
          <p:cNvPr id="11" name="Google Shape;192;p24"/>
          <p:cNvPicPr preferRelativeResize="0"/>
          <p:nvPr userDrawn="1"/>
        </p:nvPicPr>
        <p:blipFill rotWithShape="1">
          <a:blip r:embed="rId3">
            <a:alphaModFix/>
          </a:blip>
          <a:srcRect/>
          <a:stretch/>
        </p:blipFill>
        <p:spPr>
          <a:xfrm>
            <a:off x="102359" y="228602"/>
            <a:ext cx="2015076" cy="7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00000000-1234-1234-1234-123412341234}" type="slidenum">
              <a:rPr lang="uk-UA" smtClean="0"/>
              <a:pPr/>
              <a:t>‹#›</a:t>
            </a:fld>
            <a:endParaRPr lang="uk-UA"/>
          </a:p>
        </p:txBody>
      </p:sp>
      <p:sp>
        <p:nvSpPr>
          <p:cNvPr id="5" name="Google Shape;54;p13"/>
          <p:cNvSpPr/>
          <p:nvPr userDrawn="1"/>
        </p:nvSpPr>
        <p:spPr>
          <a:xfrm>
            <a:off x="2" y="1866"/>
            <a:ext cx="9143999" cy="5143500"/>
          </a:xfrm>
          <a:prstGeom prst="rect">
            <a:avLst/>
          </a:prstGeom>
          <a:solidFill>
            <a:srgbClr val="41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pic>
        <p:nvPicPr>
          <p:cNvPr id="6" name="Google Shape;193;p24"/>
          <p:cNvPicPr preferRelativeResize="0"/>
          <p:nvPr userDrawn="1"/>
        </p:nvPicPr>
        <p:blipFill>
          <a:blip r:embed="rId2">
            <a:alphaModFix/>
          </a:blip>
          <a:stretch>
            <a:fillRect/>
          </a:stretch>
        </p:blipFill>
        <p:spPr>
          <a:xfrm>
            <a:off x="252412" y="899727"/>
            <a:ext cx="8639176" cy="28575"/>
          </a:xfrm>
          <a:prstGeom prst="rect">
            <a:avLst/>
          </a:prstGeom>
          <a:noFill/>
          <a:ln>
            <a:noFill/>
          </a:ln>
        </p:spPr>
      </p:pic>
      <p:pic>
        <p:nvPicPr>
          <p:cNvPr id="9" name="Google Shape;56;p13"/>
          <p:cNvPicPr preferRelativeResize="0"/>
          <p:nvPr userDrawn="1"/>
        </p:nvPicPr>
        <p:blipFill>
          <a:blip r:embed="rId3">
            <a:alphaModFix/>
          </a:blip>
          <a:stretch>
            <a:fillRect/>
          </a:stretch>
        </p:blipFill>
        <p:spPr>
          <a:xfrm>
            <a:off x="88638" y="228602"/>
            <a:ext cx="2015076" cy="734775"/>
          </a:xfrm>
          <a:prstGeom prst="rect">
            <a:avLst/>
          </a:prstGeom>
          <a:noFill/>
          <a:ln>
            <a:noFill/>
          </a:ln>
        </p:spPr>
      </p:pic>
    </p:spTree>
    <p:extLst>
      <p:ext uri="{BB962C8B-B14F-4D97-AF65-F5344CB8AC3E}">
        <p14:creationId xmlns:p14="http://schemas.microsoft.com/office/powerpoint/2010/main" val="16743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059A-E063-1790-2A88-8DE709761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13641-B7D7-4735-4890-1D57C4105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E4E03-1165-EF6A-A2D4-93319217AA12}"/>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5" name="Footer Placeholder 4">
            <a:extLst>
              <a:ext uri="{FF2B5EF4-FFF2-40B4-BE49-F238E27FC236}">
                <a16:creationId xmlns:a16="http://schemas.microsoft.com/office/drawing/2014/main" id="{6B811743-0E1A-AA88-E9FD-B54CB648F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91DB42-E729-946C-AD1F-A68DBBF80708}"/>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27550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D024-C882-D4CB-01AB-D0E2C747748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3CEFC4-4248-676B-E818-72E4FF66AC57}"/>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E16C6-9D7A-B319-2D7D-4C8C5E5AB877}"/>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5" name="Footer Placeholder 4">
            <a:extLst>
              <a:ext uri="{FF2B5EF4-FFF2-40B4-BE49-F238E27FC236}">
                <a16:creationId xmlns:a16="http://schemas.microsoft.com/office/drawing/2014/main" id="{895C0F04-2B55-4667-4339-51AFCF9FCA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C3F2B4-7082-6DC9-4048-E1E12C56F5E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162215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0EAE-C5DC-E1AB-D26B-0945DBA07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C9C00-92A5-3BE5-2A58-24B19893DF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596C3-85EE-0A91-F8DB-631A8C9E4BC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16CB34-C870-3805-891E-9CDD05555924}"/>
              </a:ext>
            </a:extLst>
          </p:cNvPr>
          <p:cNvSpPr>
            <a:spLocks noGrp="1"/>
          </p:cNvSpPr>
          <p:nvPr>
            <p:ph type="dt" sz="half" idx="10"/>
          </p:nvPr>
        </p:nvSpPr>
        <p:spPr/>
        <p:txBody>
          <a:bodyPr/>
          <a:lstStyle/>
          <a:p>
            <a:fld id="{EB712588-04B1-427B-82EE-E8DB90309F08}" type="datetimeFigureOut">
              <a:rPr lang="en-US" smtClean="0"/>
              <a:t>8/14/2024</a:t>
            </a:fld>
            <a:endParaRPr lang="en-US" dirty="0"/>
          </a:p>
        </p:txBody>
      </p:sp>
      <p:sp>
        <p:nvSpPr>
          <p:cNvPr id="6" name="Footer Placeholder 5">
            <a:extLst>
              <a:ext uri="{FF2B5EF4-FFF2-40B4-BE49-F238E27FC236}">
                <a16:creationId xmlns:a16="http://schemas.microsoft.com/office/drawing/2014/main" id="{5FC89A2F-3613-E1AC-E6E8-37A46DBEF8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068842-311A-56BE-1071-B8C2FC2DA53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32425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15F9-215C-3D24-58ED-461882737CF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2A1E2-1454-C81F-B33B-BD614FE544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6F8C875-3D82-87C5-1A3B-98AEB9F016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3EA81-1E02-BEDA-F04D-33DF28A38FE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90BB3-096B-8402-EBC0-439433EBC67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32672C-E287-A823-8019-741F26379876}"/>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8" name="Footer Placeholder 7">
            <a:extLst>
              <a:ext uri="{FF2B5EF4-FFF2-40B4-BE49-F238E27FC236}">
                <a16:creationId xmlns:a16="http://schemas.microsoft.com/office/drawing/2014/main" id="{B90B1D41-D195-F53B-FB3E-72CEB6405D2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7C4FE9-AB98-91F9-DCDF-2A9687E9F3E8}"/>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553156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F5AD-898F-92C7-9931-A971E0A879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F5EE5A-FB16-070D-C965-493EBE1453B9}"/>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4" name="Footer Placeholder 3">
            <a:extLst>
              <a:ext uri="{FF2B5EF4-FFF2-40B4-BE49-F238E27FC236}">
                <a16:creationId xmlns:a16="http://schemas.microsoft.com/office/drawing/2014/main" id="{50251DD9-8AEE-DD13-029C-AF7303A869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E969A7-6435-12AA-29F4-78757B52D5B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984311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41046-01C7-87DB-E1E3-D64DBA2AE4C2}"/>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3" name="Footer Placeholder 2">
            <a:extLst>
              <a:ext uri="{FF2B5EF4-FFF2-40B4-BE49-F238E27FC236}">
                <a16:creationId xmlns:a16="http://schemas.microsoft.com/office/drawing/2014/main" id="{89EC1D46-6833-81B7-8DEB-55DE79DDE4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98C5AC-5244-F98C-1C51-2B576BB9A341}"/>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Google Shape;193;p24">
            <a:extLst>
              <a:ext uri="{FF2B5EF4-FFF2-40B4-BE49-F238E27FC236}">
                <a16:creationId xmlns:a16="http://schemas.microsoft.com/office/drawing/2014/main" id="{AC7DABA3-0F39-3B6F-214A-5B29EC3ACE1E}"/>
              </a:ext>
            </a:extLst>
          </p:cNvPr>
          <p:cNvPicPr preferRelativeResize="0"/>
          <p:nvPr userDrawn="1"/>
        </p:nvPicPr>
        <p:blipFill>
          <a:blip r:embed="rId2">
            <a:alphaModFix/>
          </a:blip>
          <a:stretch>
            <a:fillRect/>
          </a:stretch>
        </p:blipFill>
        <p:spPr>
          <a:xfrm>
            <a:off x="252412" y="899727"/>
            <a:ext cx="8639176" cy="28575"/>
          </a:xfrm>
          <a:prstGeom prst="rect">
            <a:avLst/>
          </a:prstGeom>
          <a:noFill/>
          <a:ln>
            <a:noFill/>
          </a:ln>
        </p:spPr>
      </p:pic>
      <p:pic>
        <p:nvPicPr>
          <p:cNvPr id="6" name="Google Shape;192;p24">
            <a:extLst>
              <a:ext uri="{FF2B5EF4-FFF2-40B4-BE49-F238E27FC236}">
                <a16:creationId xmlns:a16="http://schemas.microsoft.com/office/drawing/2014/main" id="{82036F1A-54ED-8F1C-0D15-BC6346CABB28}"/>
              </a:ext>
            </a:extLst>
          </p:cNvPr>
          <p:cNvPicPr preferRelativeResize="0"/>
          <p:nvPr userDrawn="1"/>
        </p:nvPicPr>
        <p:blipFill rotWithShape="1">
          <a:blip r:embed="rId3">
            <a:alphaModFix/>
          </a:blip>
          <a:srcRect/>
          <a:stretch/>
        </p:blipFill>
        <p:spPr>
          <a:xfrm>
            <a:off x="102359" y="228602"/>
            <a:ext cx="2015076" cy="734775"/>
          </a:xfrm>
          <a:prstGeom prst="rect">
            <a:avLst/>
          </a:prstGeom>
          <a:noFill/>
          <a:ln>
            <a:noFill/>
          </a:ln>
        </p:spPr>
      </p:pic>
    </p:spTree>
    <p:extLst>
      <p:ext uri="{BB962C8B-B14F-4D97-AF65-F5344CB8AC3E}">
        <p14:creationId xmlns:p14="http://schemas.microsoft.com/office/powerpoint/2010/main" val="396041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B19A-18B0-FB4B-1E78-EC2A126B8FB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733A08-C469-BBF4-C4C4-73393DAF275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5336C-0241-1D9F-ABDA-D68B65832E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375F8E-CB19-5E8D-D80E-F1C74F21933E}"/>
              </a:ext>
            </a:extLst>
          </p:cNvPr>
          <p:cNvSpPr>
            <a:spLocks noGrp="1"/>
          </p:cNvSpPr>
          <p:nvPr>
            <p:ph type="dt" sz="half" idx="10"/>
          </p:nvPr>
        </p:nvSpPr>
        <p:spPr/>
        <p:txBody>
          <a:bodyPr/>
          <a:lstStyle/>
          <a:p>
            <a:fld id="{42A54C80-263E-416B-A8E0-580EDEADCBDC}" type="datetimeFigureOut">
              <a:rPr lang="en-US" smtClean="0"/>
              <a:t>8/14/2024</a:t>
            </a:fld>
            <a:endParaRPr lang="en-US" dirty="0"/>
          </a:p>
        </p:txBody>
      </p:sp>
      <p:sp>
        <p:nvSpPr>
          <p:cNvPr id="6" name="Footer Placeholder 5">
            <a:extLst>
              <a:ext uri="{FF2B5EF4-FFF2-40B4-BE49-F238E27FC236}">
                <a16:creationId xmlns:a16="http://schemas.microsoft.com/office/drawing/2014/main" id="{12B052EE-DB23-117A-0169-74956CCB2D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191043-D14A-F818-FA9E-5E1635E06E1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495199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BEE0-2185-0DA1-5C50-CBC61ED4EEE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B65576-1EFB-D797-F1CB-FBBDB75FD58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8C6CFF2-ADEA-D196-C690-2D402F28E5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869A6B-4279-20FE-7DF9-28AA146AB5FA}"/>
              </a:ext>
            </a:extLst>
          </p:cNvPr>
          <p:cNvSpPr>
            <a:spLocks noGrp="1"/>
          </p:cNvSpPr>
          <p:nvPr>
            <p:ph type="dt" sz="half" idx="10"/>
          </p:nvPr>
        </p:nvSpPr>
        <p:spPr/>
        <p:txBody>
          <a:bodyPr/>
          <a:lstStyle/>
          <a:p>
            <a:fld id="{B61BEF0D-F0BB-DE4B-95CE-6DB70DBA9567}" type="datetimeFigureOut">
              <a:rPr lang="en-US" smtClean="0"/>
              <a:pPr/>
              <a:t>8/14/2024</a:t>
            </a:fld>
            <a:endParaRPr lang="en-US" dirty="0"/>
          </a:p>
        </p:txBody>
      </p:sp>
      <p:sp>
        <p:nvSpPr>
          <p:cNvPr id="6" name="Footer Placeholder 5">
            <a:extLst>
              <a:ext uri="{FF2B5EF4-FFF2-40B4-BE49-F238E27FC236}">
                <a16:creationId xmlns:a16="http://schemas.microsoft.com/office/drawing/2014/main" id="{993B0B12-FF72-87DA-A3C0-97B0A55FE6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5D2908-2399-0305-FE4A-BA1F07EA6D3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034497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37654-1470-F6B8-B460-7DD77E61D9A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4EEE4-5682-682F-FAD1-BFE9D69EB4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FD564-A4DB-6B6D-7E47-E49D5CD1E4D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B61BEF0D-F0BB-DE4B-95CE-6DB70DBA9567}" type="datetimeFigureOut">
              <a:rPr lang="en-US" smtClean="0"/>
              <a:pPr/>
              <a:t>8/14/2024</a:t>
            </a:fld>
            <a:endParaRPr lang="en-US" dirty="0"/>
          </a:p>
        </p:txBody>
      </p:sp>
      <p:sp>
        <p:nvSpPr>
          <p:cNvPr id="5" name="Footer Placeholder 4">
            <a:extLst>
              <a:ext uri="{FF2B5EF4-FFF2-40B4-BE49-F238E27FC236}">
                <a16:creationId xmlns:a16="http://schemas.microsoft.com/office/drawing/2014/main" id="{B0831FD8-720A-1677-1E03-47BE4EE65AF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5493A15-9575-3BE8-B374-E563AF75D7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8189682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651" r:id="rId12"/>
    <p:sldLayoutId id="2147483660"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springfieldohio.gov/wp-content/uploads/2019/08/Tenant-Rights-and-Responsibilities-2019.pdf"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smhaohio.org/landlord-portal-faqs/" TargetMode="External"/><Relationship Id="rId2" Type="http://schemas.openxmlformats.org/officeDocument/2006/relationships/hyperlink" Target="https://www.smhaohio.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ffordablehousing.co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CE3262-06D5-D68E-C8DF-E68A2491FE6A}"/>
              </a:ext>
            </a:extLst>
          </p:cNvPr>
          <p:cNvSpPr>
            <a:spLocks noGrp="1"/>
          </p:cNvSpPr>
          <p:nvPr>
            <p:ph type="subTitle" idx="1"/>
          </p:nvPr>
        </p:nvSpPr>
        <p:spPr>
          <a:xfrm>
            <a:off x="1143001" y="3226967"/>
            <a:ext cx="7236725" cy="1241822"/>
          </a:xfrm>
        </p:spPr>
        <p:txBody>
          <a:bodyPr>
            <a:normAutofit/>
          </a:bodyPr>
          <a:lstStyle/>
          <a:p>
            <a:r>
              <a:rPr lang="en-US" sz="2800" b="1" dirty="0">
                <a:solidFill>
                  <a:schemeClr val="tx2"/>
                </a:solidFill>
                <a:sym typeface="Roboto Black"/>
              </a:rPr>
              <a:t>Housing Choice Voucher Program </a:t>
            </a:r>
          </a:p>
          <a:p>
            <a:endParaRPr lang="en-US" dirty="0"/>
          </a:p>
        </p:txBody>
      </p:sp>
      <p:sp>
        <p:nvSpPr>
          <p:cNvPr id="4" name="Slide Number Placeholder 3">
            <a:extLst>
              <a:ext uri="{FF2B5EF4-FFF2-40B4-BE49-F238E27FC236}">
                <a16:creationId xmlns:a16="http://schemas.microsoft.com/office/drawing/2014/main" id="{93DD7F44-8385-436A-7B24-ABAE8C06DE69}"/>
              </a:ext>
            </a:extLst>
          </p:cNvPr>
          <p:cNvSpPr>
            <a:spLocks noGrp="1"/>
          </p:cNvSpPr>
          <p:nvPr>
            <p:ph type="sldNum" sz="quarter" idx="12"/>
          </p:nvPr>
        </p:nvSpPr>
        <p:spPr>
          <a:xfrm>
            <a:off x="6478422" y="4767263"/>
            <a:ext cx="2057400" cy="273844"/>
          </a:xfrm>
        </p:spPr>
        <p:txBody>
          <a:bodyPr/>
          <a:lstStyle/>
          <a:p>
            <a:fld id="{00000000-1234-1234-1234-123412341234}" type="slidenum">
              <a:rPr lang="en" smtClean="0"/>
              <a:pPr/>
              <a:t>1</a:t>
            </a:fld>
            <a:endParaRPr lang="en"/>
          </a:p>
        </p:txBody>
      </p:sp>
      <p:sp>
        <p:nvSpPr>
          <p:cNvPr id="6" name="Rectangle 4">
            <a:extLst>
              <a:ext uri="{FF2B5EF4-FFF2-40B4-BE49-F238E27FC236}">
                <a16:creationId xmlns:a16="http://schemas.microsoft.com/office/drawing/2014/main" id="{B6CCA3D3-4A1F-29AA-AFE2-EB34DB237B14}"/>
              </a:ext>
            </a:extLst>
          </p:cNvPr>
          <p:cNvSpPr>
            <a:spLocks noChangeArrowheads="1"/>
          </p:cNvSpPr>
          <p:nvPr/>
        </p:nvSpPr>
        <p:spPr bwMode="auto">
          <a:xfrm>
            <a:off x="3807726" y="13920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54" name="Picture 6" descr="Springfield Metropolitan Housing Authority | A New Foundation of Hope">
            <a:extLst>
              <a:ext uri="{FF2B5EF4-FFF2-40B4-BE49-F238E27FC236}">
                <a16:creationId xmlns:a16="http://schemas.microsoft.com/office/drawing/2014/main" id="{91D0BA1F-8D8D-AF6D-136D-29A43767D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342" y="794271"/>
            <a:ext cx="4762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3CD8AD-CE54-60C8-1A65-FD4ECE65F134}"/>
              </a:ext>
            </a:extLst>
          </p:cNvPr>
          <p:cNvPicPr>
            <a:picLocks noChangeAspect="1"/>
          </p:cNvPicPr>
          <p:nvPr/>
        </p:nvPicPr>
        <p:blipFill>
          <a:blip r:embed="rId3"/>
          <a:stretch>
            <a:fillRect/>
          </a:stretch>
        </p:blipFill>
        <p:spPr>
          <a:xfrm>
            <a:off x="5416455" y="4384691"/>
            <a:ext cx="2475191" cy="420660"/>
          </a:xfrm>
          <a:prstGeom prst="rect">
            <a:avLst/>
          </a:prstGeom>
        </p:spPr>
      </p:pic>
      <p:pic>
        <p:nvPicPr>
          <p:cNvPr id="5" name="Picture 4" descr="A blue text on a white background&#10;&#10;Description automatically generated">
            <a:extLst>
              <a:ext uri="{FF2B5EF4-FFF2-40B4-BE49-F238E27FC236}">
                <a16:creationId xmlns:a16="http://schemas.microsoft.com/office/drawing/2014/main" id="{23E74F2A-82EB-902A-0BBF-99A5641A6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74" y="4430701"/>
            <a:ext cx="2578100" cy="374650"/>
          </a:xfrm>
          <a:prstGeom prst="rect">
            <a:avLst/>
          </a:prstGeom>
        </p:spPr>
      </p:pic>
    </p:spTree>
    <p:extLst>
      <p:ext uri="{BB962C8B-B14F-4D97-AF65-F5344CB8AC3E}">
        <p14:creationId xmlns:p14="http://schemas.microsoft.com/office/powerpoint/2010/main" val="168100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0060" y="932259"/>
            <a:ext cx="2891790" cy="32789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Contracting: HAP</a:t>
            </a:r>
          </a:p>
        </p:txBody>
      </p:sp>
      <p:sp>
        <p:nvSpPr>
          <p:cNvPr id="3" name="TextBox 2"/>
          <p:cNvSpPr txBox="1"/>
          <p:nvPr/>
        </p:nvSpPr>
        <p:spPr>
          <a:xfrm>
            <a:off x="4629150" y="603504"/>
            <a:ext cx="3915918" cy="3922776"/>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b="1" dirty="0">
                <a:solidFill>
                  <a:schemeClr val="tx2"/>
                </a:solidFill>
              </a:rPr>
              <a:t>Tenant moves into the unit after:</a:t>
            </a:r>
          </a:p>
          <a:p>
            <a:pPr marL="285744" indent="-228600" defTabSz="914400">
              <a:lnSpc>
                <a:spcPct val="90000"/>
              </a:lnSpc>
              <a:spcAft>
                <a:spcPts val="600"/>
              </a:spcAft>
              <a:buFont typeface="Arial" panose="020B0604020202020204" pitchFamily="34" charset="0"/>
              <a:buChar char="•"/>
            </a:pPr>
            <a:r>
              <a:rPr lang="en-US" sz="1600" dirty="0">
                <a:solidFill>
                  <a:schemeClr val="tx2"/>
                </a:solidFill>
              </a:rPr>
              <a:t>The unit passes the Housing Quality Standards (HQS) </a:t>
            </a:r>
            <a:r>
              <a:rPr lang="en-US" sz="1600" b="1" dirty="0">
                <a:solidFill>
                  <a:schemeClr val="tx2"/>
                </a:solidFill>
              </a:rPr>
              <a:t>inspection</a:t>
            </a:r>
            <a:r>
              <a:rPr lang="en-US" sz="1600" dirty="0">
                <a:solidFill>
                  <a:schemeClr val="tx2"/>
                </a:solidFill>
              </a:rPr>
              <a:t>, and</a:t>
            </a:r>
          </a:p>
          <a:p>
            <a:pPr marL="285744" indent="-228600" defTabSz="914400">
              <a:lnSpc>
                <a:spcPct val="90000"/>
              </a:lnSpc>
              <a:spcAft>
                <a:spcPts val="600"/>
              </a:spcAft>
              <a:buFont typeface="Arial" panose="020B0604020202020204" pitchFamily="34" charset="0"/>
              <a:buChar char="•"/>
            </a:pPr>
            <a:r>
              <a:rPr lang="en-US" sz="1600" dirty="0">
                <a:solidFill>
                  <a:schemeClr val="tx2"/>
                </a:solidFill>
              </a:rPr>
              <a:t>The Owner agrees to the </a:t>
            </a:r>
            <a:r>
              <a:rPr lang="en-US" sz="1600" b="1" dirty="0">
                <a:solidFill>
                  <a:schemeClr val="tx2"/>
                </a:solidFill>
              </a:rPr>
              <a:t>contract rent</a:t>
            </a:r>
            <a:r>
              <a:rPr lang="en-US" sz="1600" dirty="0">
                <a:solidFill>
                  <a:schemeClr val="tx2"/>
                </a:solidFill>
              </a:rPr>
              <a:t> SMHA is able to pay, and </a:t>
            </a:r>
            <a:r>
              <a:rPr lang="en-US" sz="1600" b="1" u="sng" dirty="0">
                <a:solidFill>
                  <a:schemeClr val="tx2"/>
                </a:solidFill>
              </a:rPr>
              <a:t>SMHA</a:t>
            </a:r>
            <a:r>
              <a:rPr lang="en-US" sz="1600" dirty="0">
                <a:solidFill>
                  <a:schemeClr val="tx2"/>
                </a:solidFill>
              </a:rPr>
              <a:t> authorizes move in, and the Owner and Tenant sign and date the lease.</a:t>
            </a:r>
          </a:p>
          <a:p>
            <a:pPr marL="285744" indent="-228600" defTabSz="914400">
              <a:lnSpc>
                <a:spcPct val="90000"/>
              </a:lnSpc>
              <a:spcAft>
                <a:spcPts val="600"/>
              </a:spcAft>
              <a:buFont typeface="Arial" panose="020B0604020202020204" pitchFamily="34" charset="0"/>
              <a:buChar char="•"/>
            </a:pPr>
            <a:r>
              <a:rPr lang="en-US" sz="1600" dirty="0">
                <a:solidFill>
                  <a:schemeClr val="tx2"/>
                </a:solidFill>
              </a:rPr>
              <a:t>The Owner is responsible for providing a copy of the lease to the case manager immediately.	</a:t>
            </a:r>
          </a:p>
          <a:p>
            <a:pPr indent="-228600" defTabSz="914400">
              <a:lnSpc>
                <a:spcPct val="90000"/>
              </a:lnSpc>
              <a:spcAft>
                <a:spcPts val="600"/>
              </a:spcAft>
              <a:buFont typeface="Arial" panose="020B0604020202020204" pitchFamily="34" charset="0"/>
              <a:buChar char="•"/>
            </a:pPr>
            <a:r>
              <a:rPr lang="en-US" sz="1600" b="1" dirty="0">
                <a:solidFill>
                  <a:schemeClr val="tx2"/>
                </a:solidFill>
              </a:rPr>
              <a:t>HAP assistance will be calculated from effective date of the lease</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10</a:t>
            </a:fld>
            <a:endParaRPr lang="en-US" sz="1200" dirty="0"/>
          </a:p>
        </p:txBody>
      </p:sp>
    </p:spTree>
    <p:extLst>
      <p:ext uri="{BB962C8B-B14F-4D97-AF65-F5344CB8AC3E}">
        <p14:creationId xmlns:p14="http://schemas.microsoft.com/office/powerpoint/2010/main" val="29311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0578" y="602216"/>
            <a:ext cx="3733482" cy="10905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Contracting: HAP</a:t>
            </a:r>
          </a:p>
        </p:txBody>
      </p:sp>
      <p:pic>
        <p:nvPicPr>
          <p:cNvPr id="8" name="Graphic 7" descr="Handshake">
            <a:extLst>
              <a:ext uri="{FF2B5EF4-FFF2-40B4-BE49-F238E27FC236}">
                <a16:creationId xmlns:a16="http://schemas.microsoft.com/office/drawing/2014/main" id="{71DB5116-8DE1-2E7A-0B40-7FED01B66C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12" y="1345384"/>
            <a:ext cx="2715016" cy="2715016"/>
          </a:xfrm>
          <a:prstGeom prst="rect">
            <a:avLst/>
          </a:prstGeom>
        </p:spPr>
      </p:pic>
      <p:sp>
        <p:nvSpPr>
          <p:cNvPr id="4" name="TextBox 3"/>
          <p:cNvSpPr txBox="1"/>
          <p:nvPr/>
        </p:nvSpPr>
        <p:spPr>
          <a:xfrm>
            <a:off x="3230228" y="1166885"/>
            <a:ext cx="5070886" cy="3378844"/>
          </a:xfrm>
          <a:prstGeom prst="rect">
            <a:avLst/>
          </a:prstGeom>
        </p:spPr>
        <p:txBody>
          <a:bodyPr vert="horz" lIns="91440" tIns="45720" rIns="91440" bIns="45720" rtlCol="0" anchor="ctr">
            <a:normAutofit/>
          </a:bodyPr>
          <a:lstStyle/>
          <a:p>
            <a:pPr marL="285744" indent="-228600" defTabSz="914400">
              <a:lnSpc>
                <a:spcPct val="110000"/>
              </a:lnSpc>
              <a:spcAft>
                <a:spcPts val="600"/>
              </a:spcAft>
              <a:buFont typeface="Arial" panose="020B0604020202020204" pitchFamily="34" charset="0"/>
              <a:buChar char="•"/>
            </a:pPr>
            <a:r>
              <a:rPr lang="en-US" sz="1400" dirty="0">
                <a:solidFill>
                  <a:schemeClr val="tx2"/>
                </a:solidFill>
              </a:rPr>
              <a:t>Contract is between SMHA and the Owner.</a:t>
            </a:r>
          </a:p>
          <a:p>
            <a:pPr marL="285744" indent="-228600" defTabSz="914400">
              <a:lnSpc>
                <a:spcPct val="110000"/>
              </a:lnSpc>
              <a:spcAft>
                <a:spcPts val="600"/>
              </a:spcAft>
              <a:buFont typeface="Arial" panose="020B0604020202020204" pitchFamily="34" charset="0"/>
              <a:buChar char="•"/>
            </a:pPr>
            <a:r>
              <a:rPr lang="en-US" sz="1400" dirty="0">
                <a:solidFill>
                  <a:schemeClr val="tx2"/>
                </a:solidFill>
              </a:rPr>
              <a:t>The contract must be executed within 60 days of the lease effective date.</a:t>
            </a:r>
          </a:p>
          <a:p>
            <a:pPr marL="285744" indent="-228600" defTabSz="914400">
              <a:lnSpc>
                <a:spcPct val="110000"/>
              </a:lnSpc>
              <a:spcAft>
                <a:spcPts val="600"/>
              </a:spcAft>
              <a:buFont typeface="Arial" panose="020B0604020202020204" pitchFamily="34" charset="0"/>
              <a:buChar char="•"/>
            </a:pPr>
            <a:r>
              <a:rPr lang="en-US" sz="1400" dirty="0">
                <a:solidFill>
                  <a:schemeClr val="tx2"/>
                </a:solidFill>
              </a:rPr>
              <a:t>SMHA  will complete the HAP Contract and send it to you for signature.</a:t>
            </a:r>
          </a:p>
          <a:p>
            <a:pPr marL="285744" indent="-228600" defTabSz="914400">
              <a:lnSpc>
                <a:spcPct val="110000"/>
              </a:lnSpc>
              <a:spcAft>
                <a:spcPts val="600"/>
              </a:spcAft>
              <a:buFont typeface="Arial" panose="020B0604020202020204" pitchFamily="34" charset="0"/>
              <a:buChar char="•"/>
            </a:pPr>
            <a:r>
              <a:rPr lang="en-US" sz="1400" dirty="0">
                <a:solidFill>
                  <a:schemeClr val="tx2"/>
                </a:solidFill>
              </a:rPr>
              <a:t>Owner must return the contract to SMHA immediately after signing or the   contract will be cancelled.</a:t>
            </a:r>
          </a:p>
          <a:p>
            <a:pPr marL="285744" indent="-228600" defTabSz="914400">
              <a:lnSpc>
                <a:spcPct val="110000"/>
              </a:lnSpc>
              <a:spcAft>
                <a:spcPts val="600"/>
              </a:spcAft>
              <a:buFont typeface="Arial" panose="020B0604020202020204" pitchFamily="34" charset="0"/>
              <a:buChar char="•"/>
            </a:pPr>
            <a:r>
              <a:rPr lang="en-US" sz="1400" dirty="0">
                <a:solidFill>
                  <a:schemeClr val="tx2"/>
                </a:solidFill>
              </a:rPr>
              <a:t>A completed copy of the contract will be provided to the owner</a:t>
            </a:r>
          </a:p>
          <a:p>
            <a:pPr marL="285744" indent="-228600" defTabSz="914400">
              <a:lnSpc>
                <a:spcPct val="110000"/>
              </a:lnSpc>
              <a:spcAft>
                <a:spcPts val="600"/>
              </a:spcAft>
              <a:buFont typeface="Arial" panose="020B0604020202020204" pitchFamily="34" charset="0"/>
              <a:buChar char="•"/>
            </a:pPr>
            <a:r>
              <a:rPr lang="en-US" sz="1400" dirty="0">
                <a:solidFill>
                  <a:schemeClr val="tx2"/>
                </a:solidFill>
              </a:rPr>
              <a:t>NO HAP funds will be released until HAP contract is signed</a:t>
            </a:r>
          </a:p>
        </p:txBody>
      </p:sp>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11</a:t>
            </a:fld>
            <a:endParaRPr lang="en-US" sz="1200" dirty="0"/>
          </a:p>
        </p:txBody>
      </p:sp>
    </p:spTree>
    <p:extLst>
      <p:ext uri="{BB962C8B-B14F-4D97-AF65-F5344CB8AC3E}">
        <p14:creationId xmlns:p14="http://schemas.microsoft.com/office/powerpoint/2010/main" val="404688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0060" y="932259"/>
            <a:ext cx="2891790" cy="32789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Contracting: HAP</a:t>
            </a:r>
          </a:p>
        </p:txBody>
      </p:sp>
      <p:sp>
        <p:nvSpPr>
          <p:cNvPr id="3" name="TextBox 2"/>
          <p:cNvSpPr txBox="1"/>
          <p:nvPr/>
        </p:nvSpPr>
        <p:spPr>
          <a:xfrm>
            <a:off x="4629150" y="603504"/>
            <a:ext cx="3915918" cy="3922776"/>
          </a:xfrm>
          <a:prstGeom prst="rect">
            <a:avLst/>
          </a:prstGeom>
        </p:spPr>
        <p:txBody>
          <a:bodyPr vert="horz" lIns="91440" tIns="45720" rIns="91440" bIns="45720" rtlCol="0" anchor="ctr">
            <a:normAutofit/>
          </a:bodyPr>
          <a:lstStyle/>
          <a:p>
            <a:pPr marL="285744" indent="-228600" defTabSz="914400">
              <a:lnSpc>
                <a:spcPct val="90000"/>
              </a:lnSpc>
              <a:spcAft>
                <a:spcPts val="600"/>
              </a:spcAft>
              <a:buFont typeface="Arial" panose="020B0604020202020204" pitchFamily="34" charset="0"/>
              <a:buChar char="•"/>
            </a:pPr>
            <a:r>
              <a:rPr lang="en-US" sz="1400" dirty="0">
                <a:solidFill>
                  <a:schemeClr val="tx2"/>
                </a:solidFill>
              </a:rPr>
              <a:t>Review names, unit address, contract rent amount, lease dates for accuracy.</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Never make hand-revisions on the contract.</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Never sign a contract that contains errors.</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Contracts with unauthorized changes will not be processed.</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Unsigned contracts may cause payment delays.</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The participant is responsible for the security deposit.</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The initial term of tenancy must be for at least one year.</a:t>
            </a: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The start date of the tenancy must allow sufficient time for the family to  move out of the current unit.</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12</a:t>
            </a:fld>
            <a:endParaRPr lang="en-US" sz="1200" dirty="0"/>
          </a:p>
        </p:txBody>
      </p:sp>
    </p:spTree>
    <p:extLst>
      <p:ext uri="{BB962C8B-B14F-4D97-AF65-F5344CB8AC3E}">
        <p14:creationId xmlns:p14="http://schemas.microsoft.com/office/powerpoint/2010/main" val="398318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0060" y="932259"/>
            <a:ext cx="2891790" cy="32789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Contracting: HAP</a:t>
            </a:r>
          </a:p>
        </p:txBody>
      </p:sp>
      <p:sp>
        <p:nvSpPr>
          <p:cNvPr id="3" name="TextBox 2"/>
          <p:cNvSpPr txBox="1"/>
          <p:nvPr/>
        </p:nvSpPr>
        <p:spPr>
          <a:xfrm>
            <a:off x="4629150" y="603504"/>
            <a:ext cx="3915918" cy="3922776"/>
          </a:xfrm>
          <a:prstGeom prst="rect">
            <a:avLst/>
          </a:prstGeom>
        </p:spPr>
        <p:txBody>
          <a:bodyPr vert="horz" lIns="91440" tIns="45720" rIns="91440" bIns="45720" rtlCol="0" anchor="ctr">
            <a:normAutofit lnSpcReduction="10000"/>
          </a:bodyPr>
          <a:lstStyle/>
          <a:p>
            <a:pPr marL="285744" indent="-228600" defTabSz="914400">
              <a:lnSpc>
                <a:spcPct val="90000"/>
              </a:lnSpc>
              <a:spcAft>
                <a:spcPts val="600"/>
              </a:spcAft>
              <a:buFont typeface="Arial" panose="020B0604020202020204" pitchFamily="34" charset="0"/>
              <a:buChar char="•"/>
            </a:pPr>
            <a:r>
              <a:rPr lang="en-US" sz="1400" b="1" dirty="0">
                <a:solidFill>
                  <a:schemeClr val="tx2"/>
                </a:solidFill>
              </a:rPr>
              <a:t>Utilities and Appliances.</a:t>
            </a:r>
            <a:r>
              <a:rPr lang="en-US" sz="1400" dirty="0">
                <a:solidFill>
                  <a:schemeClr val="tx2"/>
                </a:solidFill>
              </a:rPr>
              <a:t>  The lease and the HAP contract must specify what</a:t>
            </a:r>
            <a:r>
              <a:rPr lang="en-US" sz="1400" b="1" dirty="0">
                <a:solidFill>
                  <a:schemeClr val="tx2"/>
                </a:solidFill>
              </a:rPr>
              <a:t> </a:t>
            </a:r>
            <a:r>
              <a:rPr lang="en-US" sz="1400" dirty="0">
                <a:solidFill>
                  <a:schemeClr val="tx2"/>
                </a:solidFill>
              </a:rPr>
              <a:t>utilities and appliances are to be supplied by the Owner, what utilities and</a:t>
            </a:r>
            <a:r>
              <a:rPr lang="en-US" sz="1400" b="1" dirty="0">
                <a:solidFill>
                  <a:schemeClr val="tx2"/>
                </a:solidFill>
              </a:rPr>
              <a:t> </a:t>
            </a:r>
            <a:r>
              <a:rPr lang="en-US" sz="1400" dirty="0">
                <a:solidFill>
                  <a:schemeClr val="tx2"/>
                </a:solidFill>
              </a:rPr>
              <a:t>appliances are to be supplied by the Tenant, and who is responsible to provide</a:t>
            </a:r>
            <a:r>
              <a:rPr lang="en-US" sz="1400" b="1" dirty="0">
                <a:solidFill>
                  <a:schemeClr val="tx2"/>
                </a:solidFill>
              </a:rPr>
              <a:t> </a:t>
            </a:r>
            <a:r>
              <a:rPr lang="en-US" sz="1400" dirty="0">
                <a:solidFill>
                  <a:schemeClr val="tx2"/>
                </a:solidFill>
              </a:rPr>
              <a:t>or pay for the utilities and appliances.</a:t>
            </a:r>
          </a:p>
          <a:p>
            <a:pPr marL="285744" indent="-228600" defTabSz="914400">
              <a:lnSpc>
                <a:spcPct val="90000"/>
              </a:lnSpc>
              <a:spcAft>
                <a:spcPts val="600"/>
              </a:spcAft>
              <a:buFont typeface="Arial" panose="020B0604020202020204" pitchFamily="34" charset="0"/>
              <a:buChar char="•"/>
            </a:pPr>
            <a:r>
              <a:rPr lang="en-US" sz="1400" b="1" dirty="0">
                <a:solidFill>
                  <a:schemeClr val="tx2"/>
                </a:solidFill>
              </a:rPr>
              <a:t>Proration of the First Month.</a:t>
            </a:r>
            <a:r>
              <a:rPr lang="en-US" sz="1400" dirty="0">
                <a:solidFill>
                  <a:schemeClr val="tx2"/>
                </a:solidFill>
              </a:rPr>
              <a:t>  The HAP for the first month of the HAP contract  term will be prorated for a partial month.</a:t>
            </a:r>
          </a:p>
          <a:p>
            <a:pPr marL="285744" indent="-228600" defTabSz="914400">
              <a:lnSpc>
                <a:spcPct val="90000"/>
              </a:lnSpc>
              <a:spcAft>
                <a:spcPts val="600"/>
              </a:spcAft>
              <a:buFont typeface="Arial" panose="020B0604020202020204" pitchFamily="34" charset="0"/>
              <a:buChar char="•"/>
            </a:pPr>
            <a:r>
              <a:rPr lang="en-US" sz="1400" b="1" dirty="0">
                <a:solidFill>
                  <a:schemeClr val="tx2"/>
                </a:solidFill>
              </a:rPr>
              <a:t>Family Payment to Owner.</a:t>
            </a:r>
            <a:r>
              <a:rPr lang="en-US" sz="1400" dirty="0">
                <a:solidFill>
                  <a:schemeClr val="tx2"/>
                </a:solidFill>
              </a:rPr>
              <a:t>  The family is not responsible for the HAP payment,</a:t>
            </a:r>
            <a:r>
              <a:rPr lang="en-US" sz="1400" b="1" dirty="0">
                <a:solidFill>
                  <a:schemeClr val="tx2"/>
                </a:solidFill>
              </a:rPr>
              <a:t>  </a:t>
            </a:r>
            <a:r>
              <a:rPr lang="en-US" sz="1400" dirty="0">
                <a:solidFill>
                  <a:schemeClr val="tx2"/>
                </a:solidFill>
              </a:rPr>
              <a:t>the Housing Authority is responsible.  Failure by the HA to pay HAP is not a</a:t>
            </a:r>
            <a:r>
              <a:rPr lang="en-US" sz="1400" b="1" dirty="0">
                <a:solidFill>
                  <a:schemeClr val="tx2"/>
                </a:solidFill>
              </a:rPr>
              <a:t>  </a:t>
            </a:r>
            <a:r>
              <a:rPr lang="en-US" sz="1400" dirty="0">
                <a:solidFill>
                  <a:schemeClr val="tx2"/>
                </a:solidFill>
              </a:rPr>
              <a:t>violation of the lease.</a:t>
            </a:r>
          </a:p>
          <a:p>
            <a:pPr marL="285744" indent="-228600" defTabSz="914400">
              <a:lnSpc>
                <a:spcPct val="90000"/>
              </a:lnSpc>
              <a:spcAft>
                <a:spcPts val="600"/>
              </a:spcAft>
              <a:buFont typeface="Arial" panose="020B0604020202020204" pitchFamily="34" charset="0"/>
              <a:buChar char="•"/>
            </a:pPr>
            <a:r>
              <a:rPr lang="en-US" sz="1400" b="1" dirty="0">
                <a:solidFill>
                  <a:schemeClr val="tx2"/>
                </a:solidFill>
              </a:rPr>
              <a:t>Family Moves Out.</a:t>
            </a:r>
            <a:r>
              <a:rPr lang="en-US" sz="1400" dirty="0">
                <a:solidFill>
                  <a:schemeClr val="tx2"/>
                </a:solidFill>
              </a:rPr>
              <a:t>  The HA will not pay a housing assistance payment to the</a:t>
            </a:r>
            <a:r>
              <a:rPr lang="en-US" sz="1400" b="1" dirty="0">
                <a:solidFill>
                  <a:schemeClr val="tx2"/>
                </a:solidFill>
              </a:rPr>
              <a:t>  </a:t>
            </a:r>
            <a:r>
              <a:rPr lang="en-US" sz="1400" dirty="0">
                <a:solidFill>
                  <a:schemeClr val="tx2"/>
                </a:solidFill>
              </a:rPr>
              <a:t>Owner for any month after the month when the family moves out.</a:t>
            </a:r>
            <a:endParaRPr lang="en-US" sz="1400" b="1" dirty="0">
              <a:solidFill>
                <a:schemeClr val="tx2"/>
              </a:solidFill>
            </a:endParaRP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13</a:t>
            </a:fld>
            <a:endParaRPr lang="en-US" sz="1200" dirty="0"/>
          </a:p>
        </p:txBody>
      </p:sp>
    </p:spTree>
    <p:extLst>
      <p:ext uri="{BB962C8B-B14F-4D97-AF65-F5344CB8AC3E}">
        <p14:creationId xmlns:p14="http://schemas.microsoft.com/office/powerpoint/2010/main" val="314216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03504" y="1051394"/>
            <a:ext cx="3097638" cy="304071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Continuing Participation</a:t>
            </a:r>
          </a:p>
        </p:txBody>
      </p:sp>
      <p:sp>
        <p:nvSpPr>
          <p:cNvPr id="3" name="TextBox 2"/>
          <p:cNvSpPr txBox="1"/>
          <p:nvPr/>
        </p:nvSpPr>
        <p:spPr>
          <a:xfrm>
            <a:off x="3943350" y="1164850"/>
            <a:ext cx="4596404" cy="2813799"/>
          </a:xfrm>
          <a:prstGeom prst="rect">
            <a:avLst/>
          </a:prstGeom>
        </p:spPr>
        <p:txBody>
          <a:bodyPr vert="horz" lIns="91440" tIns="45720" rIns="91440" bIns="45720" rtlCol="0" anchor="ctr">
            <a:normAutofit/>
          </a:bodyPr>
          <a:lstStyle/>
          <a:p>
            <a:pPr marL="285744" indent="-228600" defTabSz="914400">
              <a:lnSpc>
                <a:spcPct val="90000"/>
              </a:lnSpc>
              <a:spcAft>
                <a:spcPts val="600"/>
              </a:spcAft>
              <a:buFont typeface="Arial" panose="020B0604020202020204" pitchFamily="34" charset="0"/>
              <a:buChar char="•"/>
            </a:pPr>
            <a:r>
              <a:rPr lang="en-US" sz="1400" dirty="0">
                <a:solidFill>
                  <a:schemeClr val="tx2"/>
                </a:solidFill>
              </a:rPr>
              <a:t>After the contracting process is complete, the tenant will be assigned to an HCV/SECTION 8 case manager for ongoing case management and for servicing your HAP  contract and lease.</a:t>
            </a:r>
          </a:p>
          <a:p>
            <a:pPr indent="-228600" defTabSz="914400">
              <a:lnSpc>
                <a:spcPct val="90000"/>
              </a:lnSpc>
              <a:spcAft>
                <a:spcPts val="600"/>
              </a:spcAft>
              <a:buFont typeface="Arial" panose="020B0604020202020204" pitchFamily="34" charset="0"/>
              <a:buChar char="•"/>
            </a:pPr>
            <a:endParaRPr lang="en-US" sz="1400" dirty="0">
              <a:solidFill>
                <a:schemeClr val="tx2"/>
              </a:solidFill>
            </a:endParaRPr>
          </a:p>
          <a:p>
            <a:pPr marL="285744" indent="-228600" defTabSz="914400">
              <a:lnSpc>
                <a:spcPct val="90000"/>
              </a:lnSpc>
              <a:spcAft>
                <a:spcPts val="600"/>
              </a:spcAft>
              <a:buFont typeface="Arial" panose="020B0604020202020204" pitchFamily="34" charset="0"/>
              <a:buChar char="•"/>
            </a:pPr>
            <a:r>
              <a:rPr lang="en-US" sz="1400" dirty="0">
                <a:solidFill>
                  <a:schemeClr val="tx2"/>
                </a:solidFill>
              </a:rPr>
              <a:t>It is good practice to create a file folder for each Section 8 Tenant.  </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14</a:t>
            </a:fld>
            <a:endParaRPr lang="en-US" sz="1200" dirty="0"/>
          </a:p>
        </p:txBody>
      </p:sp>
    </p:spTree>
    <p:extLst>
      <p:ext uri="{BB962C8B-B14F-4D97-AF65-F5344CB8AC3E}">
        <p14:creationId xmlns:p14="http://schemas.microsoft.com/office/powerpoint/2010/main" val="185487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85341" y="273843"/>
            <a:ext cx="3630007" cy="13554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Fair Housing</a:t>
            </a:r>
          </a:p>
        </p:txBody>
      </p:sp>
      <p:pic>
        <p:nvPicPr>
          <p:cNvPr id="25" name="Picture 24" descr="A group of multi coloured wooden stick figures">
            <a:extLst>
              <a:ext uri="{FF2B5EF4-FFF2-40B4-BE49-F238E27FC236}">
                <a16:creationId xmlns:a16="http://schemas.microsoft.com/office/drawing/2014/main" id="{6B109721-2CF7-9AD3-EFAC-D1A34247E17F}"/>
              </a:ext>
            </a:extLst>
          </p:cNvPr>
          <p:cNvPicPr>
            <a:picLocks noChangeAspect="1"/>
          </p:cNvPicPr>
          <p:nvPr/>
        </p:nvPicPr>
        <p:blipFill rotWithShape="1">
          <a:blip r:embed="rId2"/>
          <a:srcRect l="12052" r="26186" b="2"/>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85341" y="1749972"/>
            <a:ext cx="3630007" cy="2882750"/>
          </a:xfrm>
          <a:prstGeom prst="rect">
            <a:avLst/>
          </a:prstGeom>
        </p:spPr>
        <p:txBody>
          <a:bodyPr vert="horz" lIns="91440" tIns="45720" rIns="91440" bIns="45720" rtlCol="0">
            <a:normAutofit lnSpcReduction="10000"/>
          </a:bodyPr>
          <a:lstStyle/>
          <a:p>
            <a:pPr marL="285744" indent="-228600" defTabSz="914400">
              <a:lnSpc>
                <a:spcPct val="90000"/>
              </a:lnSpc>
              <a:spcAft>
                <a:spcPts val="600"/>
              </a:spcAft>
              <a:buFont typeface="Arial" panose="020B0604020202020204" pitchFamily="34" charset="0"/>
              <a:buChar char="•"/>
            </a:pPr>
            <a:r>
              <a:rPr lang="en-US" sz="1400" dirty="0"/>
              <a:t>When appropriate, you must provide Reasonable Accommodations for families with disabled household members.</a:t>
            </a:r>
          </a:p>
          <a:p>
            <a:pPr indent="-228600" defTabSz="914400">
              <a:lnSpc>
                <a:spcPct val="90000"/>
              </a:lnSpc>
              <a:spcAft>
                <a:spcPts val="600"/>
              </a:spcAft>
              <a:buFont typeface="Arial" panose="020B0604020202020204" pitchFamily="34" charset="0"/>
              <a:buChar char="•"/>
            </a:pPr>
            <a:endParaRPr lang="en-US" sz="1400" dirty="0"/>
          </a:p>
          <a:p>
            <a:pPr marL="285744" indent="-228600" defTabSz="914400">
              <a:lnSpc>
                <a:spcPct val="90000"/>
              </a:lnSpc>
              <a:spcAft>
                <a:spcPts val="600"/>
              </a:spcAft>
              <a:buFont typeface="Arial" panose="020B0604020202020204" pitchFamily="34" charset="0"/>
              <a:buChar char="•"/>
            </a:pPr>
            <a:r>
              <a:rPr lang="en-US" sz="1400" dirty="0"/>
              <a:t>An Owner must not discriminate against any person based on race, color, religion, sex, national origin, age, familial status, or disability in   connection with the HAP contract.  The Owner must cooperate with SMHA or HUD in conducting equal opportunity compliance reviews  and complaint investigations in connection with the HAP contract.</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defTabSz="914400">
                <a:lnSpc>
                  <a:spcPct val="90000"/>
                </a:lnSpc>
                <a:spcAft>
                  <a:spcPts val="600"/>
                </a:spcAft>
                <a:defRPr/>
              </a:pPr>
              <a:t>15</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0852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28650" y="534984"/>
            <a:ext cx="3028950" cy="407353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a:solidFill>
                  <a:schemeClr val="tx1"/>
                </a:solidFill>
                <a:latin typeface="+mj-lt"/>
                <a:ea typeface="+mj-ea"/>
                <a:cs typeface="+mj-cs"/>
              </a:rPr>
              <a:t>Violence Against Women Act (VAWA)</a:t>
            </a:r>
          </a:p>
        </p:txBody>
      </p:sp>
      <p:sp>
        <p:nvSpPr>
          <p:cNvPr id="4" name="TextBox 3"/>
          <p:cNvSpPr txBox="1"/>
          <p:nvPr/>
        </p:nvSpPr>
        <p:spPr>
          <a:xfrm>
            <a:off x="4571999" y="534984"/>
            <a:ext cx="4133778" cy="4073532"/>
          </a:xfrm>
          <a:prstGeom prst="rect">
            <a:avLst/>
          </a:prstGeom>
        </p:spPr>
        <p:txBody>
          <a:bodyPr vert="horz" lIns="91440" tIns="45720" rIns="91440" bIns="45720" rtlCol="0" anchor="ctr">
            <a:normAutofit/>
          </a:bodyPr>
          <a:lstStyle/>
          <a:p>
            <a:pPr marL="285744" indent="-228600" defTabSz="914400">
              <a:lnSpc>
                <a:spcPct val="90000"/>
              </a:lnSpc>
              <a:spcAft>
                <a:spcPts val="600"/>
              </a:spcAft>
              <a:buFont typeface="Arial" panose="020B0604020202020204" pitchFamily="34" charset="0"/>
              <a:buChar char="•"/>
            </a:pPr>
            <a:r>
              <a:rPr lang="en-US" sz="1500" dirty="0"/>
              <a:t>Protects Tenants and family members (who are victims of domestic violence, dating     violence, or stalking) from being evicted or terminated based on acts of such violence     against them.</a:t>
            </a:r>
          </a:p>
          <a:p>
            <a:pPr indent="-228600" defTabSz="914400">
              <a:lnSpc>
                <a:spcPct val="90000"/>
              </a:lnSpc>
              <a:spcAft>
                <a:spcPts val="600"/>
              </a:spcAft>
              <a:buFont typeface="Arial" panose="020B0604020202020204" pitchFamily="34" charset="0"/>
              <a:buChar char="•"/>
            </a:pPr>
            <a:endParaRPr lang="en-US" sz="1500" dirty="0"/>
          </a:p>
          <a:p>
            <a:pPr marL="285744" indent="-228600" defTabSz="914400">
              <a:lnSpc>
                <a:spcPct val="90000"/>
              </a:lnSpc>
              <a:spcAft>
                <a:spcPts val="600"/>
              </a:spcAft>
              <a:buFont typeface="Arial" panose="020B0604020202020204" pitchFamily="34" charset="0"/>
              <a:buChar char="•"/>
            </a:pPr>
            <a:r>
              <a:rPr lang="en-US" sz="1500" dirty="0"/>
              <a:t>For additional information reference Part C of the HAP Contract: Tenancy Addendum, Part 8.  Termination of Tenancy by Owner, Section E.  Protections for Victims of Abuse  or go to: https://portal.hud.gov/hudportal/documents/huddoc?id=52641-a.pdf</a:t>
            </a:r>
          </a:p>
        </p:txBody>
      </p:sp>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16</a:t>
            </a:fld>
            <a:endParaRPr lang="en-US" sz="1200" dirty="0"/>
          </a:p>
        </p:txBody>
      </p:sp>
    </p:spTree>
    <p:extLst>
      <p:ext uri="{BB962C8B-B14F-4D97-AF65-F5344CB8AC3E}">
        <p14:creationId xmlns:p14="http://schemas.microsoft.com/office/powerpoint/2010/main" val="89378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85341" y="273843"/>
            <a:ext cx="3630007" cy="13554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Inspections</a:t>
            </a:r>
          </a:p>
        </p:txBody>
      </p:sp>
      <p:pic>
        <p:nvPicPr>
          <p:cNvPr id="6" name="Picture 5" descr="Figures of houses in different position and sizes">
            <a:extLst>
              <a:ext uri="{FF2B5EF4-FFF2-40B4-BE49-F238E27FC236}">
                <a16:creationId xmlns:a16="http://schemas.microsoft.com/office/drawing/2014/main" id="{4E352BC4-DD87-9C2B-E864-91F8AED6CACD}"/>
              </a:ext>
            </a:extLst>
          </p:cNvPr>
          <p:cNvPicPr>
            <a:picLocks noChangeAspect="1"/>
          </p:cNvPicPr>
          <p:nvPr/>
        </p:nvPicPr>
        <p:blipFill rotWithShape="1">
          <a:blip r:embed="rId2"/>
          <a:srcRect l="16169" r="33663"/>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85341" y="1749972"/>
            <a:ext cx="4204068" cy="2882750"/>
          </a:xfrm>
          <a:prstGeom prst="rect">
            <a:avLst/>
          </a:prstGeom>
        </p:spPr>
        <p:txBody>
          <a:bodyPr vert="horz" lIns="91440" tIns="45720" rIns="91440" bIns="45720" rtlCol="0">
            <a:normAutofit/>
          </a:bodyPr>
          <a:lstStyle/>
          <a:p>
            <a:pPr defTabSz="914400">
              <a:lnSpc>
                <a:spcPct val="90000"/>
              </a:lnSpc>
              <a:spcAft>
                <a:spcPts val="600"/>
              </a:spcAft>
            </a:pPr>
            <a:r>
              <a:rPr lang="en-US" sz="1500" dirty="0"/>
              <a:t>Objective:</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To enforce housing quality standards (HQS) and ensure decent, safe and sanitary conditions.</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****National Standards for the Physical Inspection of Real Estate (NSPIRE)  to take place of HQS effective 10/1/2025***</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defTabSz="914400">
                <a:lnSpc>
                  <a:spcPct val="90000"/>
                </a:lnSpc>
                <a:spcAft>
                  <a:spcPts val="600"/>
                </a:spcAft>
                <a:defRPr/>
              </a:pPr>
              <a:t>17</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5418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14" name="Freeform: Shape 1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51435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p:cNvSpPr txBox="1"/>
          <p:nvPr/>
        </p:nvSpPr>
        <p:spPr>
          <a:xfrm>
            <a:off x="3645456" y="787922"/>
            <a:ext cx="3689315" cy="413639"/>
          </a:xfrm>
          <a:prstGeom prst="rect">
            <a:avLst/>
          </a:prstGeom>
          <a:noFill/>
        </p:spPr>
        <p:txBody>
          <a:bodyPr wrap="square" rtlCol="0">
            <a:spAutoFit/>
          </a:bodyPr>
          <a:lstStyle/>
          <a:p>
            <a:pPr defTabSz="795528">
              <a:spcAft>
                <a:spcPts val="600"/>
              </a:spcAft>
            </a:pPr>
            <a:r>
              <a:rPr lang="en-US" sz="2088" b="1" kern="1200" dirty="0">
                <a:solidFill>
                  <a:schemeClr val="tx1"/>
                </a:solidFill>
                <a:latin typeface="+mn-lt"/>
                <a:ea typeface="+mn-ea"/>
                <a:cs typeface="+mn-cs"/>
              </a:rPr>
              <a:t>Types of Inspections</a:t>
            </a:r>
            <a:endParaRPr lang="en-US" sz="2400" b="1" dirty="0"/>
          </a:p>
        </p:txBody>
      </p:sp>
      <p:sp>
        <p:nvSpPr>
          <p:cNvPr id="3" name="TextBox 2"/>
          <p:cNvSpPr txBox="1"/>
          <p:nvPr/>
        </p:nvSpPr>
        <p:spPr>
          <a:xfrm>
            <a:off x="1781032" y="1428217"/>
            <a:ext cx="3219410" cy="1640962"/>
          </a:xfrm>
          <a:prstGeom prst="rect">
            <a:avLst/>
          </a:prstGeom>
          <a:noFill/>
        </p:spPr>
        <p:txBody>
          <a:bodyPr wrap="square" rtlCol="0">
            <a:spAutoFit/>
          </a:bodyPr>
          <a:lstStyle/>
          <a:p>
            <a:pPr marL="248597" indent="-248597" defTabSz="795528">
              <a:spcAft>
                <a:spcPts val="600"/>
              </a:spcAft>
              <a:buFont typeface="Arial" panose="020B0604020202020204" pitchFamily="34" charset="0"/>
              <a:buChar char="•"/>
            </a:pPr>
            <a:r>
              <a:rPr lang="en-US" sz="1566" kern="1200" dirty="0">
                <a:solidFill>
                  <a:schemeClr val="tx1"/>
                </a:solidFill>
                <a:latin typeface="+mn-lt"/>
                <a:ea typeface="+mn-ea"/>
                <a:cs typeface="+mn-cs"/>
              </a:rPr>
              <a:t>Initial</a:t>
            </a:r>
          </a:p>
          <a:p>
            <a:pPr marL="248597" indent="-248597" defTabSz="795528">
              <a:spcAft>
                <a:spcPts val="600"/>
              </a:spcAft>
              <a:buFont typeface="Arial" panose="020B0604020202020204" pitchFamily="34" charset="0"/>
              <a:buChar char="•"/>
            </a:pPr>
            <a:r>
              <a:rPr lang="en-US" sz="1566" kern="1200" dirty="0">
                <a:solidFill>
                  <a:schemeClr val="tx1"/>
                </a:solidFill>
                <a:latin typeface="+mn-lt"/>
                <a:ea typeface="+mn-ea"/>
                <a:cs typeface="+mn-cs"/>
              </a:rPr>
              <a:t>Annual Inspections</a:t>
            </a:r>
          </a:p>
          <a:p>
            <a:pPr marL="248597" indent="-248597" defTabSz="795528">
              <a:spcAft>
                <a:spcPts val="600"/>
              </a:spcAft>
              <a:buFont typeface="Arial" panose="020B0604020202020204" pitchFamily="34" charset="0"/>
              <a:buChar char="•"/>
            </a:pPr>
            <a:r>
              <a:rPr lang="en-US" sz="1566" kern="1200" dirty="0">
                <a:solidFill>
                  <a:schemeClr val="tx1"/>
                </a:solidFill>
                <a:latin typeface="+mn-lt"/>
                <a:ea typeface="+mn-ea"/>
                <a:cs typeface="+mn-cs"/>
              </a:rPr>
              <a:t>Re-inspections</a:t>
            </a:r>
          </a:p>
          <a:p>
            <a:pPr marL="248597" indent="-248597" defTabSz="795528">
              <a:spcAft>
                <a:spcPts val="600"/>
              </a:spcAft>
              <a:buFont typeface="Arial" panose="020B0604020202020204" pitchFamily="34" charset="0"/>
              <a:buChar char="•"/>
            </a:pPr>
            <a:r>
              <a:rPr lang="en-US" sz="1566" kern="1200" dirty="0">
                <a:solidFill>
                  <a:schemeClr val="tx1"/>
                </a:solidFill>
                <a:latin typeface="+mn-lt"/>
                <a:ea typeface="+mn-ea"/>
                <a:cs typeface="+mn-cs"/>
              </a:rPr>
              <a:t>Quality Control</a:t>
            </a:r>
          </a:p>
          <a:p>
            <a:pPr marL="248597" indent="-248597" defTabSz="795528">
              <a:spcAft>
                <a:spcPts val="600"/>
              </a:spcAft>
              <a:buFont typeface="Arial" panose="020B0604020202020204" pitchFamily="34" charset="0"/>
              <a:buChar char="•"/>
            </a:pPr>
            <a:r>
              <a:rPr lang="en-US" sz="1566" dirty="0"/>
              <a:t>Complaint</a:t>
            </a:r>
            <a:endParaRPr lang="en-US" dirty="0"/>
          </a:p>
        </p:txBody>
      </p:sp>
      <p:sp>
        <p:nvSpPr>
          <p:cNvPr id="4" name="TextBox 3"/>
          <p:cNvSpPr txBox="1"/>
          <p:nvPr/>
        </p:nvSpPr>
        <p:spPr>
          <a:xfrm>
            <a:off x="4110004" y="3028298"/>
            <a:ext cx="2502744" cy="306559"/>
          </a:xfrm>
          <a:prstGeom prst="rect">
            <a:avLst/>
          </a:prstGeom>
          <a:noFill/>
        </p:spPr>
        <p:txBody>
          <a:bodyPr wrap="square" rtlCol="0">
            <a:spAutoFit/>
          </a:bodyPr>
          <a:lstStyle/>
          <a:p>
            <a:pPr defTabSz="795528">
              <a:spcAft>
                <a:spcPts val="600"/>
              </a:spcAft>
            </a:pPr>
            <a:r>
              <a:rPr lang="en-US" sz="1392" b="1" kern="1200" dirty="0">
                <a:solidFill>
                  <a:schemeClr val="tx1"/>
                </a:solidFill>
                <a:latin typeface="+mn-lt"/>
                <a:ea typeface="+mn-ea"/>
                <a:cs typeface="+mn-cs"/>
              </a:rPr>
              <a:t>Inspection Overview</a:t>
            </a:r>
            <a:endParaRPr lang="en-US" sz="1600" b="1" dirty="0"/>
          </a:p>
        </p:txBody>
      </p:sp>
      <p:sp>
        <p:nvSpPr>
          <p:cNvPr id="5" name="TextBox 4"/>
          <p:cNvSpPr txBox="1"/>
          <p:nvPr/>
        </p:nvSpPr>
        <p:spPr>
          <a:xfrm>
            <a:off x="1864685" y="3454776"/>
            <a:ext cx="6448047" cy="597728"/>
          </a:xfrm>
          <a:prstGeom prst="rect">
            <a:avLst/>
          </a:prstGeom>
          <a:noFill/>
        </p:spPr>
        <p:txBody>
          <a:bodyPr wrap="none" rtlCol="0">
            <a:spAutoFit/>
          </a:bodyPr>
          <a:lstStyle/>
          <a:p>
            <a:pPr defTabSz="795528">
              <a:spcAft>
                <a:spcPts val="600"/>
              </a:spcAft>
            </a:pPr>
            <a:r>
              <a:rPr lang="en-US" sz="1392" kern="1200" dirty="0">
                <a:solidFill>
                  <a:schemeClr val="tx1"/>
                </a:solidFill>
                <a:latin typeface="+mn-lt"/>
                <a:ea typeface="+mn-ea"/>
                <a:cs typeface="+mn-cs"/>
              </a:rPr>
              <a:t>The inspection encompasses the whole building, interior, exterior and all common</a:t>
            </a:r>
          </a:p>
          <a:p>
            <a:pPr defTabSz="795528">
              <a:spcAft>
                <a:spcPts val="600"/>
              </a:spcAft>
            </a:pPr>
            <a:r>
              <a:rPr lang="en-US" sz="1392" kern="1200" dirty="0">
                <a:solidFill>
                  <a:schemeClr val="tx1"/>
                </a:solidFill>
                <a:latin typeface="+mn-lt"/>
                <a:ea typeface="+mn-ea"/>
                <a:cs typeface="+mn-cs"/>
              </a:rPr>
              <a:t>areas that will be accessible to the tenant driveway and parking facilities.</a:t>
            </a:r>
            <a:endParaRPr lang="en-US" sz="1600" dirty="0"/>
          </a:p>
        </p:txBody>
      </p:sp>
      <p:sp>
        <p:nvSpPr>
          <p:cNvPr id="6" name="Slide Number Placeholder 5"/>
          <p:cNvSpPr>
            <a:spLocks/>
          </p:cNvSpPr>
          <p:nvPr/>
        </p:nvSpPr>
        <p:spPr>
          <a:xfrm>
            <a:off x="6861273" y="4115978"/>
            <a:ext cx="1800126" cy="239600"/>
          </a:xfrm>
          <a:prstGeom prst="rect">
            <a:avLst/>
          </a:prstGeom>
        </p:spPr>
        <p:txBody>
          <a:bodyPr/>
          <a:lstStyle/>
          <a:p>
            <a:pPr defTabSz="795528">
              <a:spcAft>
                <a:spcPts val="600"/>
              </a:spcAft>
            </a:pPr>
            <a:fld id="{00000000-1234-1234-1234-123412341234}" type="slidenum">
              <a:rPr lang="en" sz="1566" kern="1200">
                <a:solidFill>
                  <a:schemeClr val="tx1"/>
                </a:solidFill>
                <a:latin typeface="+mn-lt"/>
                <a:ea typeface="+mn-ea"/>
                <a:cs typeface="+mn-cs"/>
              </a:rPr>
              <a:pPr defTabSz="795528">
                <a:spcAft>
                  <a:spcPts val="600"/>
                </a:spcAft>
              </a:pPr>
              <a:t>18</a:t>
            </a:fld>
            <a:endParaRPr lang="en"/>
          </a:p>
        </p:txBody>
      </p:sp>
    </p:spTree>
    <p:extLst>
      <p:ext uri="{BB962C8B-B14F-4D97-AF65-F5344CB8AC3E}">
        <p14:creationId xmlns:p14="http://schemas.microsoft.com/office/powerpoint/2010/main" val="292273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885341" y="273843"/>
            <a:ext cx="3630007" cy="13554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Initial</a:t>
            </a:r>
          </a:p>
        </p:txBody>
      </p:sp>
      <p:pic>
        <p:nvPicPr>
          <p:cNvPr id="6" name="Picture 5" descr="Tape gun on cardboard box">
            <a:extLst>
              <a:ext uri="{FF2B5EF4-FFF2-40B4-BE49-F238E27FC236}">
                <a16:creationId xmlns:a16="http://schemas.microsoft.com/office/drawing/2014/main" id="{EC5C526E-CF54-C762-A016-830F6F3EF951}"/>
              </a:ext>
            </a:extLst>
          </p:cNvPr>
          <p:cNvPicPr>
            <a:picLocks noChangeAspect="1"/>
          </p:cNvPicPr>
          <p:nvPr/>
        </p:nvPicPr>
        <p:blipFill rotWithShape="1">
          <a:blip r:embed="rId2"/>
          <a:srcRect l="36131" r="4336"/>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31015" y="1298997"/>
            <a:ext cx="3684333" cy="3333725"/>
          </a:xfrm>
          <a:prstGeom prst="rect">
            <a:avLst/>
          </a:prstGeom>
        </p:spPr>
        <p:txBody>
          <a:bodyPr vert="horz" lIns="91440" tIns="45720" rIns="91440" bIns="45720" rtlCol="0">
            <a:normAutofit/>
          </a:bodyPr>
          <a:lstStyle/>
          <a:p>
            <a:pPr marL="285744" indent="-228600">
              <a:lnSpc>
                <a:spcPct val="90000"/>
              </a:lnSpc>
              <a:spcAft>
                <a:spcPts val="600"/>
              </a:spcAft>
              <a:buFont typeface="Arial" panose="020B0604020202020204" pitchFamily="34" charset="0"/>
              <a:buChar char="•"/>
            </a:pPr>
            <a:r>
              <a:rPr lang="en-US" sz="1600" dirty="0"/>
              <a:t>First inspection conducted by the Housing Authority.</a:t>
            </a:r>
          </a:p>
          <a:p>
            <a:pPr marL="285744" indent="-228600">
              <a:lnSpc>
                <a:spcPct val="90000"/>
              </a:lnSpc>
              <a:spcAft>
                <a:spcPts val="600"/>
              </a:spcAft>
              <a:buFont typeface="Arial" panose="020B0604020202020204" pitchFamily="34" charset="0"/>
              <a:buChar char="•"/>
            </a:pPr>
            <a:r>
              <a:rPr lang="en-US" sz="1600" dirty="0"/>
              <a:t>Prior to Tenant moving in or prior to contracting.</a:t>
            </a:r>
          </a:p>
          <a:p>
            <a:pPr marL="285744" indent="-228600">
              <a:lnSpc>
                <a:spcPct val="90000"/>
              </a:lnSpc>
              <a:spcAft>
                <a:spcPts val="600"/>
              </a:spcAft>
              <a:buFont typeface="Arial" panose="020B0604020202020204" pitchFamily="34" charset="0"/>
              <a:buChar char="•"/>
            </a:pPr>
            <a:r>
              <a:rPr lang="en-US" sz="1600" dirty="0"/>
              <a:t>Unit must be in move-in condition.</a:t>
            </a:r>
          </a:p>
          <a:p>
            <a:pPr marL="285744" indent="-228600">
              <a:lnSpc>
                <a:spcPct val="90000"/>
              </a:lnSpc>
              <a:spcAft>
                <a:spcPts val="600"/>
              </a:spcAft>
              <a:buFont typeface="Arial" panose="020B0604020202020204" pitchFamily="34" charset="0"/>
              <a:buChar char="•"/>
            </a:pPr>
            <a:r>
              <a:rPr lang="en-US" sz="1600" dirty="0"/>
              <a:t>All utilities must be on.</a:t>
            </a:r>
          </a:p>
          <a:p>
            <a:pPr marL="285744" indent="-228600">
              <a:lnSpc>
                <a:spcPct val="90000"/>
              </a:lnSpc>
              <a:spcAft>
                <a:spcPts val="600"/>
              </a:spcAft>
              <a:buFont typeface="Arial" panose="020B0604020202020204" pitchFamily="34" charset="0"/>
              <a:buChar char="•"/>
            </a:pPr>
            <a:r>
              <a:rPr lang="en-US" sz="1600" dirty="0"/>
              <a:t>If the unit fails inspection, the owner must contact the case manager to schedule a re-inspection.</a:t>
            </a:r>
          </a:p>
          <a:p>
            <a:pPr marL="285744" indent="-228600">
              <a:lnSpc>
                <a:spcPct val="90000"/>
              </a:lnSpc>
              <a:spcAft>
                <a:spcPts val="600"/>
              </a:spcAft>
              <a:buFont typeface="Arial" panose="020B0604020202020204" pitchFamily="34" charset="0"/>
              <a:buChar char="•"/>
            </a:pPr>
            <a:r>
              <a:rPr lang="en-US" sz="1600" dirty="0"/>
              <a:t>The tenant cannot move in until the unit passes inspection and SMHA approves the move in.</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a:lnSpc>
                  <a:spcPct val="90000"/>
                </a:lnSpc>
                <a:spcAft>
                  <a:spcPts val="600"/>
                </a:spcAft>
                <a:defRPr/>
              </a:pPr>
              <a:t>19</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2246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8650" y="482600"/>
            <a:ext cx="2916395" cy="135039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a:solidFill>
                  <a:schemeClr val="tx1"/>
                </a:solidFill>
                <a:latin typeface="+mj-lt"/>
                <a:ea typeface="+mj-ea"/>
                <a:cs typeface="+mj-cs"/>
              </a:rPr>
              <a:t>Agenda</a:t>
            </a:r>
          </a:p>
        </p:txBody>
      </p:sp>
      <p:sp>
        <p:nvSpPr>
          <p:cNvPr id="4" name="TextBox 3"/>
          <p:cNvSpPr txBox="1"/>
          <p:nvPr/>
        </p:nvSpPr>
        <p:spPr>
          <a:xfrm>
            <a:off x="482601" y="1596788"/>
            <a:ext cx="3618551" cy="3170474"/>
          </a:xfrm>
          <a:prstGeom prst="rect">
            <a:avLst/>
          </a:prstGeom>
        </p:spPr>
        <p:txBody>
          <a:bodyPr vert="horz" lIns="91440" tIns="45720" rIns="91440" bIns="45720" rtlCol="0">
            <a:normAutofit/>
          </a:bodyPr>
          <a:lstStyle/>
          <a:p>
            <a:pPr marL="342891" indent="-228600" defTabSz="914400">
              <a:lnSpc>
                <a:spcPct val="90000"/>
              </a:lnSpc>
              <a:spcAft>
                <a:spcPts val="600"/>
              </a:spcAft>
              <a:buFont typeface="Arial" panose="020B0604020202020204" pitchFamily="34" charset="0"/>
              <a:buChar char="•"/>
            </a:pPr>
            <a:r>
              <a:rPr lang="en-US" sz="1000" dirty="0"/>
              <a:t>Housing Choice Voucher (HCV) Program Overview</a:t>
            </a:r>
          </a:p>
          <a:p>
            <a:pPr marL="342891" indent="-228600" defTabSz="914400">
              <a:lnSpc>
                <a:spcPct val="90000"/>
              </a:lnSpc>
              <a:spcAft>
                <a:spcPts val="600"/>
              </a:spcAft>
              <a:buFont typeface="Arial" panose="020B0604020202020204" pitchFamily="34" charset="0"/>
              <a:buChar char="•"/>
            </a:pPr>
            <a:r>
              <a:rPr lang="en-US" sz="1000" dirty="0"/>
              <a:t>Jurisdiction</a:t>
            </a:r>
          </a:p>
          <a:p>
            <a:pPr marL="342891" indent="-228600" defTabSz="914400">
              <a:lnSpc>
                <a:spcPct val="90000"/>
              </a:lnSpc>
              <a:spcAft>
                <a:spcPts val="600"/>
              </a:spcAft>
              <a:buFont typeface="Arial" panose="020B0604020202020204" pitchFamily="34" charset="0"/>
              <a:buChar char="•"/>
            </a:pPr>
            <a:r>
              <a:rPr lang="en-US" sz="1000" dirty="0"/>
              <a:t>Participation Benefits</a:t>
            </a:r>
          </a:p>
          <a:p>
            <a:pPr marL="342891" indent="-228600" defTabSz="914400">
              <a:lnSpc>
                <a:spcPct val="90000"/>
              </a:lnSpc>
              <a:spcAft>
                <a:spcPts val="600"/>
              </a:spcAft>
              <a:buFont typeface="Arial" panose="020B0604020202020204" pitchFamily="34" charset="0"/>
              <a:buChar char="•"/>
            </a:pPr>
            <a:r>
              <a:rPr lang="en-US" sz="1000" dirty="0"/>
              <a:t>Housing Assistance Process</a:t>
            </a:r>
          </a:p>
          <a:p>
            <a:pPr marL="342891" indent="-228600" defTabSz="914400">
              <a:lnSpc>
                <a:spcPct val="90000"/>
              </a:lnSpc>
              <a:spcAft>
                <a:spcPts val="600"/>
              </a:spcAft>
              <a:buFont typeface="Arial" panose="020B0604020202020204" pitchFamily="34" charset="0"/>
              <a:buChar char="•"/>
            </a:pPr>
            <a:r>
              <a:rPr lang="en-US" sz="1000" dirty="0"/>
              <a:t>Forms</a:t>
            </a:r>
          </a:p>
          <a:p>
            <a:pPr marL="342891" indent="-228600" defTabSz="914400">
              <a:lnSpc>
                <a:spcPct val="90000"/>
              </a:lnSpc>
              <a:spcAft>
                <a:spcPts val="600"/>
              </a:spcAft>
              <a:buFont typeface="Arial" panose="020B0604020202020204" pitchFamily="34" charset="0"/>
              <a:buChar char="•"/>
            </a:pPr>
            <a:r>
              <a:rPr lang="en-US" sz="1000" dirty="0"/>
              <a:t>Contracting: RFTA, HAP</a:t>
            </a:r>
          </a:p>
          <a:p>
            <a:pPr marL="342891" indent="-228600" defTabSz="914400">
              <a:lnSpc>
                <a:spcPct val="90000"/>
              </a:lnSpc>
              <a:spcAft>
                <a:spcPts val="600"/>
              </a:spcAft>
              <a:buFont typeface="Arial" panose="020B0604020202020204" pitchFamily="34" charset="0"/>
              <a:buChar char="•"/>
            </a:pPr>
            <a:r>
              <a:rPr lang="en-US" sz="1000" dirty="0"/>
              <a:t>Continuing Participation</a:t>
            </a:r>
          </a:p>
          <a:p>
            <a:pPr marL="342891" indent="-228600" defTabSz="914400">
              <a:lnSpc>
                <a:spcPct val="90000"/>
              </a:lnSpc>
              <a:spcAft>
                <a:spcPts val="600"/>
              </a:spcAft>
              <a:buFont typeface="Arial" panose="020B0604020202020204" pitchFamily="34" charset="0"/>
              <a:buChar char="•"/>
            </a:pPr>
            <a:r>
              <a:rPr lang="en-US" sz="1000" dirty="0"/>
              <a:t>Fair Housing</a:t>
            </a:r>
          </a:p>
          <a:p>
            <a:pPr marL="342891" indent="-228600" defTabSz="914400">
              <a:lnSpc>
                <a:spcPct val="90000"/>
              </a:lnSpc>
              <a:spcAft>
                <a:spcPts val="600"/>
              </a:spcAft>
              <a:buFont typeface="Arial" panose="020B0604020202020204" pitchFamily="34" charset="0"/>
              <a:buChar char="•"/>
            </a:pPr>
            <a:r>
              <a:rPr lang="en-US" sz="1000" dirty="0"/>
              <a:t>Violence Against Women Act (VAWA)</a:t>
            </a:r>
          </a:p>
          <a:p>
            <a:pPr marL="342891" indent="-228600" defTabSz="914400">
              <a:lnSpc>
                <a:spcPct val="90000"/>
              </a:lnSpc>
              <a:spcAft>
                <a:spcPts val="600"/>
              </a:spcAft>
              <a:buFont typeface="Arial" panose="020B0604020202020204" pitchFamily="34" charset="0"/>
              <a:buChar char="•"/>
            </a:pPr>
            <a:r>
              <a:rPr lang="en-US" sz="1000" dirty="0"/>
              <a:t>Inspections</a:t>
            </a:r>
          </a:p>
          <a:p>
            <a:pPr marL="342891" indent="-228600" defTabSz="914400">
              <a:lnSpc>
                <a:spcPct val="90000"/>
              </a:lnSpc>
              <a:spcAft>
                <a:spcPts val="600"/>
              </a:spcAft>
              <a:buFont typeface="Arial" panose="020B0604020202020204" pitchFamily="34" charset="0"/>
              <a:buChar char="•"/>
            </a:pPr>
            <a:r>
              <a:rPr lang="en-US" sz="1000" dirty="0"/>
              <a:t>Additional Information</a:t>
            </a:r>
          </a:p>
          <a:p>
            <a:pPr marL="342891" indent="-228600" defTabSz="914400">
              <a:lnSpc>
                <a:spcPct val="90000"/>
              </a:lnSpc>
              <a:spcAft>
                <a:spcPts val="600"/>
              </a:spcAft>
              <a:buFont typeface="Arial" panose="020B0604020202020204" pitchFamily="34" charset="0"/>
              <a:buChar char="•"/>
            </a:pPr>
            <a:r>
              <a:rPr lang="en-US" sz="1000" dirty="0"/>
              <a:t>Questions and Answers</a:t>
            </a:r>
          </a:p>
        </p:txBody>
      </p:sp>
      <p:pic>
        <p:nvPicPr>
          <p:cNvPr id="8" name="Graphic 7" descr="House">
            <a:extLst>
              <a:ext uri="{FF2B5EF4-FFF2-40B4-BE49-F238E27FC236}">
                <a16:creationId xmlns:a16="http://schemas.microsoft.com/office/drawing/2014/main" id="{5D06843C-4C41-145C-29FF-0F25CAB55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0739" y="802048"/>
            <a:ext cx="3560660" cy="3560660"/>
          </a:xfrm>
          <a:prstGeom prst="rect">
            <a:avLst/>
          </a:prstGeom>
        </p:spPr>
      </p:pic>
      <p:sp>
        <p:nvSpPr>
          <p:cNvPr id="2" name="Slide Number Placeholder 1"/>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2</a:t>
            </a:fld>
            <a:endParaRPr lang="en-US" sz="1200" dirty="0"/>
          </a:p>
        </p:txBody>
      </p:sp>
    </p:spTree>
    <p:extLst>
      <p:ext uri="{BB962C8B-B14F-4D97-AF65-F5344CB8AC3E}">
        <p14:creationId xmlns:p14="http://schemas.microsoft.com/office/powerpoint/2010/main" val="167376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885341" y="273843"/>
            <a:ext cx="3630007" cy="13554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Annual Inspections</a:t>
            </a:r>
          </a:p>
        </p:txBody>
      </p:sp>
      <p:pic>
        <p:nvPicPr>
          <p:cNvPr id="6" name="Picture 5" descr="Calendar on table">
            <a:extLst>
              <a:ext uri="{FF2B5EF4-FFF2-40B4-BE49-F238E27FC236}">
                <a16:creationId xmlns:a16="http://schemas.microsoft.com/office/drawing/2014/main" id="{3ED8C985-711C-6E44-3E66-A0564EBC0C43}"/>
              </a:ext>
            </a:extLst>
          </p:cNvPr>
          <p:cNvPicPr>
            <a:picLocks noChangeAspect="1"/>
          </p:cNvPicPr>
          <p:nvPr/>
        </p:nvPicPr>
        <p:blipFill rotWithShape="1">
          <a:blip r:embed="rId2"/>
          <a:srcRect l="3149" r="37317"/>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85341" y="1749972"/>
            <a:ext cx="3630007" cy="2882750"/>
          </a:xfrm>
          <a:prstGeom prst="rect">
            <a:avLst/>
          </a:prstGeom>
        </p:spPr>
        <p:txBody>
          <a:bodyPr vert="horz" lIns="91440" tIns="45720" rIns="91440" bIns="45720" rtlCol="0">
            <a:normAutofit/>
          </a:bodyPr>
          <a:lstStyle/>
          <a:p>
            <a:pPr marL="285744" indent="-228600">
              <a:lnSpc>
                <a:spcPct val="90000"/>
              </a:lnSpc>
              <a:spcAft>
                <a:spcPts val="600"/>
              </a:spcAft>
              <a:buFont typeface="Arial" panose="020B0604020202020204" pitchFamily="34" charset="0"/>
              <a:buChar char="•"/>
            </a:pPr>
            <a:r>
              <a:rPr lang="en-US" sz="1600" dirty="0"/>
              <a:t>Inspections are conducted </a:t>
            </a:r>
            <a:r>
              <a:rPr lang="en-US" sz="1600"/>
              <a:t>on an annual basis.</a:t>
            </a:r>
            <a:endParaRPr lang="en-US" sz="1600" dirty="0"/>
          </a:p>
          <a:p>
            <a:pPr marL="285744" indent="-228600">
              <a:lnSpc>
                <a:spcPct val="90000"/>
              </a:lnSpc>
              <a:spcAft>
                <a:spcPts val="600"/>
              </a:spcAft>
              <a:buFont typeface="Arial" panose="020B0604020202020204" pitchFamily="34" charset="0"/>
              <a:buChar char="•"/>
            </a:pPr>
            <a:r>
              <a:rPr lang="en-US" sz="1600" dirty="0"/>
              <a:t>Owner and tenant are notified by mail usually 30 days prior.</a:t>
            </a:r>
          </a:p>
          <a:p>
            <a:pPr marL="285744" indent="-228600">
              <a:lnSpc>
                <a:spcPct val="90000"/>
              </a:lnSpc>
              <a:spcAft>
                <a:spcPts val="600"/>
              </a:spcAft>
              <a:buFont typeface="Arial" panose="020B0604020202020204" pitchFamily="34" charset="0"/>
              <a:buChar char="•"/>
            </a:pPr>
            <a:r>
              <a:rPr lang="en-US" sz="1600" dirty="0"/>
              <a:t>An adult 18 years or older must be present.</a:t>
            </a:r>
          </a:p>
          <a:p>
            <a:pPr marL="285744" indent="-228600">
              <a:lnSpc>
                <a:spcPct val="90000"/>
              </a:lnSpc>
              <a:spcAft>
                <a:spcPts val="600"/>
              </a:spcAft>
              <a:buFont typeface="Arial" panose="020B0604020202020204" pitchFamily="34" charset="0"/>
              <a:buChar char="•"/>
            </a:pPr>
            <a:r>
              <a:rPr lang="en-US" sz="1600" dirty="0"/>
              <a:t>If immediate health and safety hazards exist, 24-hour abatement will occur.</a:t>
            </a:r>
          </a:p>
          <a:p>
            <a:pPr indent="-228600">
              <a:lnSpc>
                <a:spcPct val="90000"/>
              </a:lnSpc>
              <a:spcAft>
                <a:spcPts val="600"/>
              </a:spcAft>
              <a:buFont typeface="Arial" panose="020B0604020202020204" pitchFamily="34" charset="0"/>
              <a:buChar char="•"/>
            </a:pPr>
            <a:endParaRPr lang="en-US" sz="1400" dirty="0"/>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a:lnSpc>
                  <a:spcPct val="90000"/>
                </a:lnSpc>
                <a:spcAft>
                  <a:spcPts val="600"/>
                </a:spcAft>
                <a:defRPr/>
              </a:pPr>
              <a:t>20</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1340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119926" y="485195"/>
            <a:ext cx="2238543" cy="461665"/>
          </a:xfrm>
          <a:prstGeom prst="rect">
            <a:avLst/>
          </a:prstGeom>
          <a:noFill/>
        </p:spPr>
        <p:txBody>
          <a:bodyPr wrap="square" rtlCol="0">
            <a:spAutoFit/>
          </a:bodyPr>
          <a:lstStyle/>
          <a:p>
            <a:r>
              <a:rPr lang="en-US" sz="2400" b="1" dirty="0"/>
              <a:t>Re-inspection</a:t>
            </a:r>
          </a:p>
        </p:txBody>
      </p:sp>
      <p:sp>
        <p:nvSpPr>
          <p:cNvPr id="4" name="TextBox 3"/>
          <p:cNvSpPr txBox="1"/>
          <p:nvPr/>
        </p:nvSpPr>
        <p:spPr>
          <a:xfrm>
            <a:off x="492643" y="1118875"/>
            <a:ext cx="8376913" cy="4278094"/>
          </a:xfrm>
          <a:prstGeom prst="rect">
            <a:avLst/>
          </a:prstGeom>
          <a:noFill/>
        </p:spPr>
        <p:txBody>
          <a:bodyPr wrap="square" rtlCol="0">
            <a:spAutoFit/>
          </a:bodyPr>
          <a:lstStyle/>
          <a:p>
            <a:pPr marL="285744" indent="-285744">
              <a:buFont typeface="Arial" panose="020B0604020202020204" pitchFamily="34" charset="0"/>
              <a:buChar char="•"/>
            </a:pPr>
            <a:r>
              <a:rPr lang="en-US" sz="1600" dirty="0"/>
              <a:t>This takes place when the annual inspection fails.</a:t>
            </a:r>
          </a:p>
          <a:p>
            <a:endParaRPr lang="en-US" sz="800" dirty="0"/>
          </a:p>
          <a:p>
            <a:pPr marL="285744" indent="-285744">
              <a:buFont typeface="Arial" panose="020B0604020202020204" pitchFamily="34" charset="0"/>
              <a:buChar char="•"/>
            </a:pPr>
            <a:r>
              <a:rPr lang="en-US" sz="1600" dirty="0"/>
              <a:t>Automatically scheduled 30 days or less after failed annual inspection.</a:t>
            </a:r>
          </a:p>
          <a:p>
            <a:endParaRPr lang="en-US" sz="800" dirty="0"/>
          </a:p>
          <a:p>
            <a:pPr marL="285744" indent="-285744">
              <a:buFont typeface="Arial" panose="020B0604020202020204" pitchFamily="34" charset="0"/>
              <a:buChar char="•"/>
            </a:pPr>
            <a:r>
              <a:rPr lang="en-US" sz="1600" dirty="0"/>
              <a:t>Notice mailed to tenant and Owner of the failed items as well as the re-inspection date.</a:t>
            </a:r>
          </a:p>
          <a:p>
            <a:endParaRPr lang="en-US" sz="800" dirty="0"/>
          </a:p>
          <a:p>
            <a:pPr marL="285744" indent="-285744">
              <a:buFont typeface="Arial" panose="020B0604020202020204" pitchFamily="34" charset="0"/>
              <a:buChar char="•"/>
            </a:pPr>
            <a:r>
              <a:rPr lang="en-US" sz="1600" dirty="0"/>
              <a:t>If the items cited on the report are not completed at the time of the re-inspection, the unit</a:t>
            </a:r>
          </a:p>
          <a:p>
            <a:r>
              <a:rPr lang="en-US" sz="1600" dirty="0"/>
              <a:t>     will be abated, meaning the SMHA will stop payments to the Owner until the work is</a:t>
            </a:r>
          </a:p>
          <a:p>
            <a:r>
              <a:rPr lang="en-US" sz="1600" dirty="0"/>
              <a:t>     completed. </a:t>
            </a:r>
            <a:endParaRPr lang="en-US" sz="800" dirty="0"/>
          </a:p>
          <a:p>
            <a:pPr marL="285744" indent="-285744">
              <a:buFont typeface="Arial" panose="020B0604020202020204" pitchFamily="34" charset="0"/>
              <a:buChar char="•"/>
            </a:pPr>
            <a:r>
              <a:rPr lang="en-US" sz="1600" dirty="0"/>
              <a:t>If the unit is abated and once the work is completed, the Owner must contact the Inspection or Case Manager to schedule another inspection.  Payments will resume when the unit passes inspection.</a:t>
            </a:r>
          </a:p>
          <a:p>
            <a:endParaRPr lang="en-US" sz="800" dirty="0"/>
          </a:p>
          <a:p>
            <a:pPr marL="285744" indent="-285744">
              <a:buFont typeface="Arial" panose="020B0604020202020204" pitchFamily="34" charset="0"/>
              <a:buChar char="•"/>
            </a:pPr>
            <a:r>
              <a:rPr lang="en-US" sz="1600" dirty="0"/>
              <a:t>Abated funds are forfeited. This means, the owner will not be paid back rent after the corrective action is taken. </a:t>
            </a:r>
          </a:p>
          <a:p>
            <a:pPr marL="285744" indent="-285744">
              <a:buFont typeface="Arial" panose="020B0604020202020204" pitchFamily="34" charset="0"/>
              <a:buChar char="•"/>
            </a:pPr>
            <a:r>
              <a:rPr lang="en-US" sz="1600" dirty="0"/>
              <a:t>If items cited are not completed as stated in the abatement letter, the HAP contract will terminate, and the participant will be issued a voucher to move. </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endParaRPr lang="en-US" sz="1600" dirty="0"/>
          </a:p>
        </p:txBody>
      </p:sp>
      <p:sp>
        <p:nvSpPr>
          <p:cNvPr id="3" name="Slide Number Placeholder 2"/>
          <p:cNvSpPr>
            <a:spLocks noGrp="1"/>
          </p:cNvSpPr>
          <p:nvPr>
            <p:ph type="sldNum" sz="quarter"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47541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97097" y="973395"/>
            <a:ext cx="3706763" cy="461665"/>
          </a:xfrm>
          <a:prstGeom prst="rect">
            <a:avLst/>
          </a:prstGeom>
          <a:noFill/>
        </p:spPr>
        <p:txBody>
          <a:bodyPr wrap="square" rtlCol="0">
            <a:spAutoFit/>
          </a:bodyPr>
          <a:lstStyle/>
          <a:p>
            <a:pPr algn="ctr"/>
            <a:r>
              <a:rPr lang="en-US" sz="2400" b="1" dirty="0"/>
              <a:t>Complaint Inspection</a:t>
            </a:r>
          </a:p>
        </p:txBody>
      </p:sp>
      <p:sp>
        <p:nvSpPr>
          <p:cNvPr id="3" name="TextBox 2"/>
          <p:cNvSpPr txBox="1"/>
          <p:nvPr/>
        </p:nvSpPr>
        <p:spPr>
          <a:xfrm>
            <a:off x="263773" y="1717594"/>
            <a:ext cx="8483035" cy="2554545"/>
          </a:xfrm>
          <a:prstGeom prst="rect">
            <a:avLst/>
          </a:prstGeom>
          <a:noFill/>
        </p:spPr>
        <p:txBody>
          <a:bodyPr wrap="square" rtlCol="0">
            <a:spAutoFit/>
          </a:bodyPr>
          <a:lstStyle/>
          <a:p>
            <a:pPr marL="285744" indent="-285744">
              <a:buFont typeface="Arial" panose="020B0604020202020204" pitchFamily="34" charset="0"/>
              <a:buChar char="•"/>
            </a:pPr>
            <a:r>
              <a:rPr lang="en-US" sz="1600" dirty="0"/>
              <a:t>Request must be made to the case manager and can be a complaint from either </a:t>
            </a:r>
          </a:p>
          <a:p>
            <a:r>
              <a:rPr lang="en-US" sz="1600" dirty="0"/>
              <a:t>     Owner or Tenant.</a:t>
            </a:r>
          </a:p>
          <a:p>
            <a:endParaRPr lang="en-US" sz="800" dirty="0"/>
          </a:p>
          <a:p>
            <a:pPr marL="285744" indent="-285744">
              <a:buFont typeface="Arial" panose="020B0604020202020204" pitchFamily="34" charset="0"/>
              <a:buChar char="•"/>
            </a:pPr>
            <a:r>
              <a:rPr lang="en-US" sz="1600" dirty="0"/>
              <a:t>In addition to the items of concern, a full inspection of the unit may be completed</a:t>
            </a:r>
          </a:p>
          <a:p>
            <a:endParaRPr lang="en-US" sz="800" dirty="0"/>
          </a:p>
          <a:p>
            <a:pPr marL="285744" indent="-285744">
              <a:buFont typeface="Arial" panose="020B0604020202020204" pitchFamily="34" charset="0"/>
              <a:buChar char="•"/>
            </a:pPr>
            <a:r>
              <a:rPr lang="en-US" sz="1600" dirty="0"/>
              <a:t>Responsible party given 30 days or less to complete repairs.</a:t>
            </a:r>
          </a:p>
          <a:p>
            <a:endParaRPr lang="en-US" sz="800" dirty="0"/>
          </a:p>
          <a:p>
            <a:pPr marL="285744" indent="-285744">
              <a:buFont typeface="Arial" panose="020B0604020202020204" pitchFamily="34" charset="0"/>
              <a:buChar char="•"/>
            </a:pPr>
            <a:r>
              <a:rPr lang="en-US" sz="1600" dirty="0"/>
              <a:t>If immediate health or safety hazard exist, 24-hour abatement will be processed. (Owner</a:t>
            </a:r>
          </a:p>
          <a:p>
            <a:r>
              <a:rPr lang="en-US" sz="1600" dirty="0"/>
              <a:t>     notified by phone and report by mail/email)</a:t>
            </a:r>
          </a:p>
          <a:p>
            <a:endParaRPr lang="en-US" sz="800" dirty="0"/>
          </a:p>
          <a:p>
            <a:pPr marL="285744" indent="-285744">
              <a:buFont typeface="Arial" panose="020B0604020202020204" pitchFamily="34" charset="0"/>
              <a:buChar char="•"/>
            </a:pPr>
            <a:r>
              <a:rPr lang="en-US" sz="1600" dirty="0"/>
              <a:t>Inspector will return in 24 hours to verify completion.  If repairs remain uncorrected the HAP payment will be abated.</a:t>
            </a:r>
          </a:p>
        </p:txBody>
      </p:sp>
      <p:sp>
        <p:nvSpPr>
          <p:cNvPr id="4" name="Slide Number Placeholder 3"/>
          <p:cNvSpPr>
            <a:spLocks noGrp="1"/>
          </p:cNvSpPr>
          <p:nvPr>
            <p:ph type="sldNum" sz="quarter"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08186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41673" y="524126"/>
            <a:ext cx="3235983" cy="738290"/>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400" b="1" dirty="0">
                <a:latin typeface="+mj-lt"/>
                <a:ea typeface="+mj-ea"/>
                <a:cs typeface="+mj-cs"/>
              </a:rPr>
              <a:t>Owner/Tenant Responsibility</a:t>
            </a:r>
          </a:p>
        </p:txBody>
      </p:sp>
      <p:pic>
        <p:nvPicPr>
          <p:cNvPr id="25" name="Picture 24" descr="Four wooden houses with different sizes">
            <a:extLst>
              <a:ext uri="{FF2B5EF4-FFF2-40B4-BE49-F238E27FC236}">
                <a16:creationId xmlns:a16="http://schemas.microsoft.com/office/drawing/2014/main" id="{39B68DB9-E2A9-981C-14D6-BF4D3B52A991}"/>
              </a:ext>
            </a:extLst>
          </p:cNvPr>
          <p:cNvPicPr>
            <a:picLocks noChangeAspect="1"/>
          </p:cNvPicPr>
          <p:nvPr/>
        </p:nvPicPr>
        <p:blipFill rotWithShape="1">
          <a:blip r:embed="rId2"/>
          <a:srcRect l="23105" r="11514"/>
          <a:stretch/>
        </p:blipFill>
        <p:spPr>
          <a:xfrm>
            <a:off x="20" y="10"/>
            <a:ext cx="5038072" cy="51434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1" name="Rectangle 3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2398"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2129" y="1680278"/>
            <a:ext cx="31546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p:cNvSpPr txBox="1"/>
          <p:nvPr/>
        </p:nvSpPr>
        <p:spPr>
          <a:xfrm>
            <a:off x="5400062" y="1350015"/>
            <a:ext cx="3277594" cy="3356163"/>
          </a:xfrm>
          <a:prstGeom prst="rect">
            <a:avLst/>
          </a:prstGeom>
        </p:spPr>
        <p:txBody>
          <a:bodyPr vert="horz" lIns="91440" tIns="45720" rIns="91440" bIns="45720" rtlCol="0" anchor="t">
            <a:normAutofit fontScale="92500" lnSpcReduction="20000"/>
          </a:bodyPr>
          <a:lstStyle/>
          <a:p>
            <a:pPr marL="285744" indent="-228600">
              <a:lnSpc>
                <a:spcPct val="90000"/>
              </a:lnSpc>
              <a:spcAft>
                <a:spcPts val="600"/>
              </a:spcAft>
              <a:buFont typeface="Arial" panose="020B0604020202020204" pitchFamily="34" charset="0"/>
              <a:buChar char="•"/>
            </a:pPr>
            <a:r>
              <a:rPr lang="en-US" sz="1400" dirty="0"/>
              <a:t>Both Owner and Tenant are responsible for maintaining the unit.</a:t>
            </a:r>
          </a:p>
          <a:p>
            <a:pPr indent="-228600">
              <a:lnSpc>
                <a:spcPct val="90000"/>
              </a:lnSpc>
              <a:spcAft>
                <a:spcPts val="600"/>
              </a:spcAft>
              <a:buFont typeface="Arial" panose="020B0604020202020204" pitchFamily="34" charset="0"/>
              <a:buChar char="•"/>
            </a:pPr>
            <a:endParaRPr lang="en-US" sz="1400" dirty="0"/>
          </a:p>
          <a:p>
            <a:pPr marL="285744" indent="-228600">
              <a:lnSpc>
                <a:spcPct val="90000"/>
              </a:lnSpc>
              <a:spcAft>
                <a:spcPts val="600"/>
              </a:spcAft>
              <a:buFont typeface="Arial" panose="020B0604020202020204" pitchFamily="34" charset="0"/>
              <a:buChar char="•"/>
            </a:pPr>
            <a:r>
              <a:rPr lang="en-US" sz="1400" dirty="0"/>
              <a:t>Owner is responsible for normal wear and tear and general maintenance.</a:t>
            </a:r>
          </a:p>
          <a:p>
            <a:pPr indent="-228600">
              <a:lnSpc>
                <a:spcPct val="90000"/>
              </a:lnSpc>
              <a:spcAft>
                <a:spcPts val="600"/>
              </a:spcAft>
              <a:buFont typeface="Arial" panose="020B0604020202020204" pitchFamily="34" charset="0"/>
              <a:buChar char="•"/>
            </a:pPr>
            <a:endParaRPr lang="en-US" sz="1400" dirty="0"/>
          </a:p>
          <a:p>
            <a:pPr marL="285744" indent="-228600">
              <a:lnSpc>
                <a:spcPct val="90000"/>
              </a:lnSpc>
              <a:spcAft>
                <a:spcPts val="600"/>
              </a:spcAft>
              <a:buFont typeface="Arial" panose="020B0604020202020204" pitchFamily="34" charset="0"/>
              <a:buChar char="•"/>
            </a:pPr>
            <a:r>
              <a:rPr lang="en-US" sz="1400" dirty="0"/>
              <a:t>Tenant is responsible for deliberate or accidental destruction and/or misuse and abuse of property.</a:t>
            </a:r>
          </a:p>
          <a:p>
            <a:pPr indent="-228600">
              <a:lnSpc>
                <a:spcPct val="90000"/>
              </a:lnSpc>
              <a:spcAft>
                <a:spcPts val="600"/>
              </a:spcAft>
              <a:buFont typeface="Arial" panose="020B0604020202020204" pitchFamily="34" charset="0"/>
              <a:buChar char="•"/>
            </a:pPr>
            <a:endParaRPr lang="en-US" sz="1400" dirty="0"/>
          </a:p>
          <a:p>
            <a:pPr marL="285744" indent="-228600">
              <a:lnSpc>
                <a:spcPct val="90000"/>
              </a:lnSpc>
              <a:spcAft>
                <a:spcPts val="600"/>
              </a:spcAft>
              <a:buFont typeface="Arial" panose="020B0604020202020204" pitchFamily="34" charset="0"/>
              <a:buChar char="•"/>
            </a:pPr>
            <a:r>
              <a:rPr lang="en-US" sz="1400" dirty="0"/>
              <a:t>If there is a question regarding any aspect of the inspection, please call or email.</a:t>
            </a:r>
          </a:p>
          <a:p>
            <a:pPr marL="285744" indent="-228600">
              <a:lnSpc>
                <a:spcPct val="90000"/>
              </a:lnSpc>
              <a:spcAft>
                <a:spcPts val="600"/>
              </a:spcAft>
              <a:buFont typeface="Arial" panose="020B0604020202020204" pitchFamily="34" charset="0"/>
              <a:buChar char="•"/>
            </a:pPr>
            <a:r>
              <a:rPr lang="en-US" sz="1400" dirty="0"/>
              <a:t>The City of Springfield Ohio Tenant right and Responsibilities can be located at </a:t>
            </a:r>
            <a:r>
              <a:rPr lang="en-US" sz="1400" dirty="0">
                <a:hlinkClick r:id="rId3"/>
              </a:rPr>
              <a:t>https://springfieldohio.gov/wp-content/uploads/2019/08/Tenant-Rights-and-Responsibilities-2019.pdf</a:t>
            </a:r>
            <a:r>
              <a:rPr lang="en-US" sz="1400" dirty="0"/>
              <a:t> </a:t>
            </a:r>
          </a:p>
        </p:txBody>
      </p:sp>
      <p:sp>
        <p:nvSpPr>
          <p:cNvPr id="4" name="Slide Number Placeholder 3"/>
          <p:cNvSpPr>
            <a:spLocks noGrp="1"/>
          </p:cNvSpPr>
          <p:nvPr>
            <p:ph type="sldNum" sz="quarter" idx="12"/>
          </p:nvPr>
        </p:nvSpPr>
        <p:spPr>
          <a:xfrm>
            <a:off x="7884407" y="4767262"/>
            <a:ext cx="779336"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a:solidFill>
                  <a:schemeClr val="tx1">
                    <a:lumMod val="50000"/>
                    <a:lumOff val="50000"/>
                  </a:schemeClr>
                </a:solidFill>
                <a:latin typeface="Calibri" panose="020F0502020204030204"/>
              </a:rPr>
              <a:pPr>
                <a:lnSpc>
                  <a:spcPct val="90000"/>
                </a:lnSpc>
                <a:spcAft>
                  <a:spcPts val="600"/>
                </a:spcAft>
                <a:defRPr/>
              </a:pPr>
              <a:t>23</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2715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36676" y="411480"/>
            <a:ext cx="7626096" cy="8846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a:solidFill>
                  <a:schemeClr val="tx1"/>
                </a:solidFill>
                <a:latin typeface="+mj-lt"/>
                <a:ea typeface="+mj-ea"/>
                <a:cs typeface="+mj-cs"/>
              </a:rPr>
              <a:t>Rent Reasonableness</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p:cNvSpPr txBox="1"/>
          <p:nvPr/>
        </p:nvSpPr>
        <p:spPr>
          <a:xfrm>
            <a:off x="836676" y="1861457"/>
            <a:ext cx="7626096" cy="2771265"/>
          </a:xfrm>
          <a:prstGeom prst="rect">
            <a:avLst/>
          </a:prstGeom>
        </p:spPr>
        <p:txBody>
          <a:bodyPr vert="horz" lIns="91440" tIns="45720" rIns="91440" bIns="45720" rtlCol="0">
            <a:normAutofit/>
          </a:bodyPr>
          <a:lstStyle/>
          <a:p>
            <a:pPr marL="57144" indent="-228600">
              <a:lnSpc>
                <a:spcPct val="90000"/>
              </a:lnSpc>
              <a:spcAft>
                <a:spcPts val="600"/>
              </a:spcAft>
              <a:buFont typeface="Arial" panose="020B0604020202020204" pitchFamily="34" charset="0"/>
              <a:buChar char="•"/>
            </a:pPr>
            <a:r>
              <a:rPr lang="en-US" sz="1700" dirty="0"/>
              <a:t>SMHA uses the service of a third-party vendor and its rent reasonableness calculation model which has been customized and made unique to SMHA’S   local rent market.</a:t>
            </a:r>
          </a:p>
          <a:p>
            <a:pPr indent="-228600">
              <a:lnSpc>
                <a:spcPct val="90000"/>
              </a:lnSpc>
              <a:spcAft>
                <a:spcPts val="600"/>
              </a:spcAft>
              <a:buFont typeface="Arial" panose="020B0604020202020204" pitchFamily="34" charset="0"/>
              <a:buChar char="•"/>
            </a:pPr>
            <a:endParaRPr lang="en-US" sz="1700" dirty="0"/>
          </a:p>
          <a:p>
            <a:pPr marL="57144" indent="-228600">
              <a:lnSpc>
                <a:spcPct val="90000"/>
              </a:lnSpc>
              <a:spcAft>
                <a:spcPts val="600"/>
              </a:spcAft>
              <a:buFont typeface="Arial" panose="020B0604020202020204" pitchFamily="34" charset="0"/>
              <a:buChar char="•"/>
            </a:pPr>
            <a:r>
              <a:rPr lang="en-US" sz="1700" dirty="0"/>
              <a:t>The inspector will document type and condition of building, amenities, bedroom size, number of bathrooms, square footage, including appliances, etc.</a:t>
            </a:r>
          </a:p>
        </p:txBody>
      </p:sp>
      <p:sp>
        <p:nvSpPr>
          <p:cNvPr id="4" name="Slide Number Placeholder 3"/>
          <p:cNvSpPr>
            <a:spLocks noGrp="1"/>
          </p:cNvSpPr>
          <p:nvPr>
            <p:ph type="sldNum" sz="quarter" idx="12"/>
          </p:nvPr>
        </p:nvSpPr>
        <p:spPr>
          <a:xfrm>
            <a:off x="6405372"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1200">
                <a:solidFill>
                  <a:schemeClr val="tx1">
                    <a:lumMod val="50000"/>
                    <a:lumOff val="50000"/>
                  </a:schemeClr>
                </a:solidFill>
              </a:rPr>
              <a:pPr>
                <a:lnSpc>
                  <a:spcPct val="90000"/>
                </a:lnSpc>
                <a:spcAft>
                  <a:spcPts val="600"/>
                </a:spcAft>
              </a:pPr>
              <a:t>24</a:t>
            </a:fld>
            <a:endParaRPr lang="en-US" sz="1200">
              <a:solidFill>
                <a:schemeClr val="tx1">
                  <a:lumMod val="50000"/>
                  <a:lumOff val="50000"/>
                </a:schemeClr>
              </a:solidFill>
            </a:endParaRPr>
          </a:p>
        </p:txBody>
      </p:sp>
    </p:spTree>
    <p:extLst>
      <p:ext uri="{BB962C8B-B14F-4D97-AF65-F5344CB8AC3E}">
        <p14:creationId xmlns:p14="http://schemas.microsoft.com/office/powerpoint/2010/main" val="108444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FE6E69-C9C2-4443-08B2-4F82A16C6247}"/>
              </a:ext>
            </a:extLst>
          </p:cNvPr>
          <p:cNvSpPr txBox="1"/>
          <p:nvPr/>
        </p:nvSpPr>
        <p:spPr>
          <a:xfrm>
            <a:off x="4775595" y="546498"/>
            <a:ext cx="3686017" cy="777335"/>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3900" dirty="0">
                <a:latin typeface="+mj-lt"/>
                <a:ea typeface="+mj-ea"/>
                <a:cs typeface="+mj-cs"/>
              </a:rPr>
              <a:t>Rental Increases</a:t>
            </a:r>
          </a:p>
          <a:p>
            <a:pPr>
              <a:lnSpc>
                <a:spcPct val="90000"/>
              </a:lnSpc>
              <a:spcBef>
                <a:spcPct val="0"/>
              </a:spcBef>
              <a:spcAft>
                <a:spcPts val="600"/>
              </a:spcAft>
            </a:pPr>
            <a:endParaRPr lang="en-US" sz="3900" dirty="0">
              <a:latin typeface="+mj-lt"/>
              <a:ea typeface="+mj-ea"/>
              <a:cs typeface="+mj-cs"/>
            </a:endParaRPr>
          </a:p>
        </p:txBody>
      </p:sp>
      <p:pic>
        <p:nvPicPr>
          <p:cNvPr id="5" name="Picture 4" descr="Blue arrow amid grey arrows">
            <a:extLst>
              <a:ext uri="{FF2B5EF4-FFF2-40B4-BE49-F238E27FC236}">
                <a16:creationId xmlns:a16="http://schemas.microsoft.com/office/drawing/2014/main" id="{1D572C6A-EDBB-8294-0EE0-A97A628AF8E6}"/>
              </a:ext>
            </a:extLst>
          </p:cNvPr>
          <p:cNvPicPr>
            <a:picLocks noChangeAspect="1"/>
          </p:cNvPicPr>
          <p:nvPr/>
        </p:nvPicPr>
        <p:blipFill rotWithShape="1">
          <a:blip r:embed="rId2"/>
          <a:srcRect l="17985" r="16338"/>
          <a:stretch/>
        </p:blipFill>
        <p:spPr>
          <a:xfrm>
            <a:off x="20" y="10"/>
            <a:ext cx="4504114" cy="5143490"/>
          </a:xfrm>
          <a:prstGeom prst="rect">
            <a:avLst/>
          </a:prstGeom>
        </p:spPr>
      </p:pic>
      <p:sp>
        <p:nvSpPr>
          <p:cNvPr id="2" name="Slide Number Placeholder 1">
            <a:extLst>
              <a:ext uri="{FF2B5EF4-FFF2-40B4-BE49-F238E27FC236}">
                <a16:creationId xmlns:a16="http://schemas.microsoft.com/office/drawing/2014/main" id="{71A8C594-2B74-85B5-FBD2-A109FFE9633E}"/>
              </a:ext>
            </a:extLst>
          </p:cNvPr>
          <p:cNvSpPr>
            <a:spLocks noGrp="1"/>
          </p:cNvSpPr>
          <p:nvPr>
            <p:ph type="sldNum" sz="quarter" idx="12"/>
          </p:nvPr>
        </p:nvSpPr>
        <p:spPr>
          <a:xfrm>
            <a:off x="7640181" y="4767262"/>
            <a:ext cx="875169"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a:lnSpc>
                  <a:spcPct val="90000"/>
                </a:lnSpc>
                <a:spcAft>
                  <a:spcPts val="600"/>
                </a:spcAft>
                <a:defRPr/>
              </a:pPr>
              <a:t>25</a:t>
            </a:fld>
            <a:endParaRPr lang="en-US" sz="120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A7A19195-C200-A63A-7E3E-BEE744E8CADA}"/>
              </a:ext>
            </a:extLst>
          </p:cNvPr>
          <p:cNvSpPr txBox="1"/>
          <p:nvPr/>
        </p:nvSpPr>
        <p:spPr>
          <a:xfrm>
            <a:off x="4863608" y="826879"/>
            <a:ext cx="4107508" cy="382758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No rent increases can occur during the first 12 months of a new contract</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Only one request per unit will be processed by this agency during any 12-month period</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form must be submitted no sooner than 90-120 days </a:t>
            </a:r>
            <a:r>
              <a:rPr lang="en-US" sz="1200" b="1" u="sng" kern="100" dirty="0">
                <a:effectLst/>
                <a:latin typeface="Times New Roman" panose="02020603050405020304" pitchFamily="18" charset="0"/>
                <a:ea typeface="Calibri" panose="020F0502020204030204" pitchFamily="34" charset="0"/>
                <a:cs typeface="Times New Roman" panose="02020603050405020304" pitchFamily="18" charset="0"/>
              </a:rPr>
              <a:t>prior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the contract anniversary date or effective date of the last increase.</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amount of your request </a:t>
            </a:r>
            <a:r>
              <a:rPr lang="en-US" sz="1200" u="sng" kern="100" dirty="0">
                <a:effectLst/>
                <a:latin typeface="Times New Roman" panose="02020603050405020304" pitchFamily="18" charset="0"/>
                <a:ea typeface="Calibri" panose="020F0502020204030204" pitchFamily="34" charset="0"/>
                <a:cs typeface="Times New Roman" panose="02020603050405020304" pitchFamily="18" charset="0"/>
              </a:rPr>
              <a:t>cannot</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exceed the rents for comparable unassisted units in the same neighborhood as your unit (Reference: 24 CFR 982.507(4)) or the payment standard for the voucher size</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assisted unit must not be in abatement or HAP contract termination status.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lessen confusion, no duplicate submissions</a:t>
            </a:r>
          </a:p>
          <a:p>
            <a:pPr marL="342900" marR="0" lvl="0" indent="-342900">
              <a:lnSpc>
                <a:spcPct val="107000"/>
              </a:lnSpc>
              <a:spcBef>
                <a:spcPts val="0"/>
              </a:spcBef>
              <a:spcAft>
                <a:spcPts val="0"/>
              </a:spcAft>
              <a:buFont typeface="Symbol" panose="05050102010706020507" pitchFamily="18" charset="2"/>
              <a:buChar char=""/>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A rent reasonableness test will be conducted</a:t>
            </a:r>
          </a:p>
          <a:p>
            <a:pPr marL="342900" marR="0" lvl="0" indent="-342900">
              <a:lnSpc>
                <a:spcPct val="107000"/>
              </a:lnSpc>
              <a:spcBef>
                <a:spcPts val="0"/>
              </a:spcBef>
              <a:spcAft>
                <a:spcPts val="0"/>
              </a:spcAft>
              <a:buFont typeface="Symbol" panose="05050102010706020507" pitchFamily="18" charset="2"/>
              <a:buChar char=""/>
            </a:pP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PLEASE COMPLETE FORM </a:t>
            </a:r>
            <a:r>
              <a:rPr lang="en-US" sz="1400" dirty="0">
                <a:effectLst/>
                <a:latin typeface="Times New Roman" panose="02020603050405020304" pitchFamily="18" charset="0"/>
                <a:ea typeface="Aptos" panose="020B0004020202020204" pitchFamily="34" charset="0"/>
                <a:cs typeface="Times New Roman" panose="02020603050405020304" pitchFamily="18" charset="0"/>
              </a:rPr>
              <a:t> THOROUGHLY</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Tenant S</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ignature</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72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ABF938B-5AE5-9CF4-23EB-213490F63F38}"/>
              </a:ext>
            </a:extLst>
          </p:cNvPr>
          <p:cNvSpPr>
            <a:spLocks/>
          </p:cNvSpPr>
          <p:nvPr/>
        </p:nvSpPr>
        <p:spPr>
          <a:xfrm>
            <a:off x="6169074" y="4237802"/>
            <a:ext cx="1759438" cy="234185"/>
          </a:xfrm>
          <a:prstGeom prst="rect">
            <a:avLst/>
          </a:prstGeom>
        </p:spPr>
        <p:txBody>
          <a:bodyPr/>
          <a:lstStyle/>
          <a:p>
            <a:pPr defTabSz="777240">
              <a:spcAft>
                <a:spcPts val="600"/>
              </a:spcAft>
            </a:pPr>
            <a:fld id="{00000000-1234-1234-1234-123412341234}" type="slidenum">
              <a:rPr lang="en" sz="1530" kern="1200">
                <a:solidFill>
                  <a:schemeClr val="tx1"/>
                </a:solidFill>
                <a:latin typeface="+mn-lt"/>
                <a:ea typeface="+mn-ea"/>
                <a:cs typeface="+mn-cs"/>
              </a:rPr>
              <a:pPr defTabSz="777240">
                <a:spcAft>
                  <a:spcPts val="600"/>
                </a:spcAft>
              </a:pPr>
              <a:t>26</a:t>
            </a:fld>
            <a:endParaRPr lang="en"/>
          </a:p>
        </p:txBody>
      </p:sp>
      <p:sp>
        <p:nvSpPr>
          <p:cNvPr id="3" name="TextBox 2">
            <a:extLst>
              <a:ext uri="{FF2B5EF4-FFF2-40B4-BE49-F238E27FC236}">
                <a16:creationId xmlns:a16="http://schemas.microsoft.com/office/drawing/2014/main" id="{00047CDF-7EE4-91FD-63D3-264FD318B35D}"/>
              </a:ext>
            </a:extLst>
          </p:cNvPr>
          <p:cNvSpPr txBox="1"/>
          <p:nvPr/>
        </p:nvSpPr>
        <p:spPr>
          <a:xfrm>
            <a:off x="3785956" y="668655"/>
            <a:ext cx="1934697" cy="327782"/>
          </a:xfrm>
          <a:prstGeom prst="rect">
            <a:avLst/>
          </a:prstGeom>
          <a:noFill/>
        </p:spPr>
        <p:txBody>
          <a:bodyPr wrap="none" rtlCol="0">
            <a:spAutoFit/>
          </a:bodyPr>
          <a:lstStyle/>
          <a:p>
            <a:pPr defTabSz="777240">
              <a:spcAft>
                <a:spcPts val="600"/>
              </a:spcAft>
            </a:pPr>
            <a:r>
              <a:rPr lang="en-US" sz="1530" kern="1200">
                <a:solidFill>
                  <a:schemeClr val="tx1"/>
                </a:solidFill>
                <a:latin typeface="+mn-lt"/>
                <a:ea typeface="+mn-ea"/>
                <a:cs typeface="+mn-cs"/>
              </a:rPr>
              <a:t>Moves/Unit Changes</a:t>
            </a:r>
            <a:endParaRPr lang="en-US"/>
          </a:p>
        </p:txBody>
      </p:sp>
      <p:sp>
        <p:nvSpPr>
          <p:cNvPr id="4" name="TextBox 3">
            <a:extLst>
              <a:ext uri="{FF2B5EF4-FFF2-40B4-BE49-F238E27FC236}">
                <a16:creationId xmlns:a16="http://schemas.microsoft.com/office/drawing/2014/main" id="{38518BC7-E506-B842-C6BE-C6457FCE64AC}"/>
              </a:ext>
            </a:extLst>
          </p:cNvPr>
          <p:cNvSpPr txBox="1"/>
          <p:nvPr/>
        </p:nvSpPr>
        <p:spPr>
          <a:xfrm>
            <a:off x="1178164" y="1666545"/>
            <a:ext cx="5357095" cy="1931298"/>
          </a:xfrm>
          <a:prstGeom prst="rect">
            <a:avLst/>
          </a:prstGeom>
          <a:noFill/>
        </p:spPr>
        <p:txBody>
          <a:bodyPr wrap="square" rtlCol="0">
            <a:spAutoFit/>
          </a:bodyPr>
          <a:lstStyle/>
          <a:p>
            <a:pPr marL="285750" indent="-285750" defTabSz="777240">
              <a:spcAft>
                <a:spcPts val="600"/>
              </a:spcAft>
              <a:buFont typeface="Arial" panose="020B0604020202020204" pitchFamily="34" charset="0"/>
              <a:buChar char="•"/>
            </a:pPr>
            <a:r>
              <a:rPr lang="en-US" sz="1530" kern="1200" dirty="0">
                <a:solidFill>
                  <a:schemeClr val="tx1"/>
                </a:solidFill>
                <a:latin typeface="+mn-lt"/>
                <a:ea typeface="+mn-ea"/>
                <a:cs typeface="+mn-cs"/>
              </a:rPr>
              <a:t>Copy of Notice to Vacate</a:t>
            </a:r>
          </a:p>
          <a:p>
            <a:pPr marL="285750" indent="-285750" defTabSz="777240">
              <a:spcAft>
                <a:spcPts val="600"/>
              </a:spcAft>
              <a:buFont typeface="Arial" panose="020B0604020202020204" pitchFamily="34" charset="0"/>
              <a:buChar char="•"/>
            </a:pPr>
            <a:r>
              <a:rPr lang="en-US" sz="1530" kern="1200" dirty="0">
                <a:solidFill>
                  <a:schemeClr val="tx1"/>
                </a:solidFill>
                <a:latin typeface="+mn-lt"/>
                <a:ea typeface="+mn-ea"/>
                <a:cs typeface="+mn-cs"/>
              </a:rPr>
              <a:t>Letter of Good Standing</a:t>
            </a:r>
          </a:p>
          <a:p>
            <a:pPr marL="285750" indent="-285750" defTabSz="777240">
              <a:spcAft>
                <a:spcPts val="600"/>
              </a:spcAft>
              <a:buFont typeface="Arial" panose="020B0604020202020204" pitchFamily="34" charset="0"/>
              <a:buChar char="•"/>
            </a:pPr>
            <a:r>
              <a:rPr lang="en-US" sz="1530" kern="1200" dirty="0">
                <a:solidFill>
                  <a:schemeClr val="tx1"/>
                </a:solidFill>
                <a:latin typeface="+mn-lt"/>
                <a:ea typeface="+mn-ea"/>
                <a:cs typeface="+mn-cs"/>
              </a:rPr>
              <a:t>Evictions</a:t>
            </a:r>
          </a:p>
          <a:p>
            <a:pPr marL="742950" lvl="1" indent="-285750" defTabSz="777240">
              <a:spcAft>
                <a:spcPts val="600"/>
              </a:spcAft>
              <a:buFont typeface="Arial" panose="020B0604020202020204" pitchFamily="34" charset="0"/>
              <a:buChar char="•"/>
            </a:pPr>
            <a:r>
              <a:rPr lang="en-US" sz="1530" kern="1200" dirty="0">
                <a:solidFill>
                  <a:schemeClr val="tx1"/>
                </a:solidFill>
                <a:latin typeface="+mn-lt"/>
                <a:ea typeface="+mn-ea"/>
                <a:cs typeface="+mn-cs"/>
              </a:rPr>
              <a:t>	Copy of notice(s)</a:t>
            </a:r>
          </a:p>
          <a:p>
            <a:pPr marL="742950" lvl="1" indent="-285750" defTabSz="777240">
              <a:spcAft>
                <a:spcPts val="600"/>
              </a:spcAft>
              <a:buFont typeface="Arial" panose="020B0604020202020204" pitchFamily="34" charset="0"/>
              <a:buChar char="•"/>
            </a:pPr>
            <a:r>
              <a:rPr lang="en-US" sz="1530" kern="1200" dirty="0">
                <a:solidFill>
                  <a:schemeClr val="tx1"/>
                </a:solidFill>
                <a:latin typeface="+mn-lt"/>
                <a:ea typeface="+mn-ea"/>
                <a:cs typeface="+mn-cs"/>
              </a:rPr>
              <a:t>	Copy of Writ or final determination</a:t>
            </a:r>
          </a:p>
          <a:p>
            <a:pPr defTabSz="777240">
              <a:spcAft>
                <a:spcPts val="600"/>
              </a:spcAft>
            </a:pPr>
            <a:endParaRPr lang="en-US" dirty="0"/>
          </a:p>
        </p:txBody>
      </p:sp>
      <p:pic>
        <p:nvPicPr>
          <p:cNvPr id="7" name="Picture 6">
            <a:extLst>
              <a:ext uri="{FF2B5EF4-FFF2-40B4-BE49-F238E27FC236}">
                <a16:creationId xmlns:a16="http://schemas.microsoft.com/office/drawing/2014/main" id="{4FDACC7A-62B4-E95D-8CA3-62AB08035483}"/>
              </a:ext>
            </a:extLst>
          </p:cNvPr>
          <p:cNvPicPr>
            <a:picLocks noChangeAspect="1"/>
          </p:cNvPicPr>
          <p:nvPr/>
        </p:nvPicPr>
        <p:blipFill>
          <a:blip r:embed="rId2"/>
          <a:stretch>
            <a:fillRect/>
          </a:stretch>
        </p:blipFill>
        <p:spPr>
          <a:xfrm>
            <a:off x="5835903" y="1634230"/>
            <a:ext cx="2417373" cy="1608941"/>
          </a:xfrm>
          <a:prstGeom prst="rect">
            <a:avLst/>
          </a:prstGeom>
        </p:spPr>
      </p:pic>
    </p:spTree>
    <p:extLst>
      <p:ext uri="{BB962C8B-B14F-4D97-AF65-F5344CB8AC3E}">
        <p14:creationId xmlns:p14="http://schemas.microsoft.com/office/powerpoint/2010/main" val="65723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27</a:t>
            </a:fld>
            <a:endParaRPr lang="en"/>
          </a:p>
        </p:txBody>
      </p:sp>
      <p:sp>
        <p:nvSpPr>
          <p:cNvPr id="3" name="TextBox 2"/>
          <p:cNvSpPr txBox="1"/>
          <p:nvPr/>
        </p:nvSpPr>
        <p:spPr>
          <a:xfrm>
            <a:off x="2702397" y="262317"/>
            <a:ext cx="3490453" cy="461665"/>
          </a:xfrm>
          <a:prstGeom prst="rect">
            <a:avLst/>
          </a:prstGeom>
          <a:noFill/>
        </p:spPr>
        <p:txBody>
          <a:bodyPr wrap="square" rtlCol="0">
            <a:spAutoFit/>
          </a:bodyPr>
          <a:lstStyle/>
          <a:p>
            <a:pPr algn="ctr"/>
            <a:r>
              <a:rPr lang="en-US" sz="2400" b="1" dirty="0"/>
              <a:t>LBP-Lead Based Paint</a:t>
            </a:r>
          </a:p>
        </p:txBody>
      </p:sp>
      <p:sp>
        <p:nvSpPr>
          <p:cNvPr id="6" name="Rectangle 5"/>
          <p:cNvSpPr/>
          <p:nvPr/>
        </p:nvSpPr>
        <p:spPr>
          <a:xfrm>
            <a:off x="422787" y="858501"/>
            <a:ext cx="8049671" cy="3908762"/>
          </a:xfrm>
          <a:prstGeom prst="rect">
            <a:avLst/>
          </a:prstGeom>
        </p:spPr>
        <p:txBody>
          <a:bodyPr wrap="square">
            <a:spAutoFit/>
          </a:bodyPr>
          <a:lstStyle/>
          <a:p>
            <a:pPr marL="285744" indent="-285744">
              <a:buFont typeface="Arial" panose="020B0604020202020204" pitchFamily="34" charset="0"/>
              <a:buChar char="•"/>
            </a:pPr>
            <a:r>
              <a:rPr lang="en-US" sz="1600" u="sng" dirty="0"/>
              <a:t>Any</a:t>
            </a:r>
            <a:r>
              <a:rPr lang="en-US" sz="1600" dirty="0"/>
              <a:t> deteriorated, chipping, peeling paint will be cited for correction.</a:t>
            </a:r>
          </a:p>
          <a:p>
            <a:pPr marL="285744" indent="-285744">
              <a:buFont typeface="Arial" panose="020B0604020202020204" pitchFamily="34" charset="0"/>
              <a:buChar char="•"/>
            </a:pPr>
            <a:r>
              <a:rPr lang="en-US" sz="1600" dirty="0"/>
              <a:t>SMHA recommends routine inspection of property to ensure no peeling, chipping paint present.</a:t>
            </a:r>
          </a:p>
          <a:p>
            <a:pPr marL="285744" indent="-285744">
              <a:buFont typeface="Arial" panose="020B0604020202020204" pitchFamily="34" charset="0"/>
              <a:buChar char="•"/>
            </a:pPr>
            <a:r>
              <a:rPr lang="en-US" sz="1600" dirty="0"/>
              <a:t>Unit will be cited for possible Lead Based Paint hazard if:</a:t>
            </a:r>
          </a:p>
          <a:p>
            <a:pPr lvl="5"/>
            <a:r>
              <a:rPr lang="en-US" sz="1600" dirty="0"/>
              <a:t>	*  </a:t>
            </a:r>
            <a:r>
              <a:rPr lang="en-US" dirty="0"/>
              <a:t>unit was built before 1978</a:t>
            </a:r>
          </a:p>
          <a:p>
            <a:pPr lvl="5"/>
            <a:r>
              <a:rPr lang="en-US" sz="1600" dirty="0"/>
              <a:t>	*  </a:t>
            </a:r>
            <a:r>
              <a:rPr lang="en-US" dirty="0"/>
              <a:t>occupied by child under 6</a:t>
            </a:r>
          </a:p>
          <a:p>
            <a:pPr lvl="5"/>
            <a:r>
              <a:rPr lang="en-US" sz="1600" dirty="0"/>
              <a:t>	*  </a:t>
            </a:r>
            <a:r>
              <a:rPr lang="en-US" dirty="0"/>
              <a:t>peeling paint exceeds 10% total interior are and 20% of exterior(De Minimis levels)</a:t>
            </a:r>
          </a:p>
          <a:p>
            <a:pPr marL="285744" indent="-285744">
              <a:buFont typeface="Arial" panose="020B0604020202020204" pitchFamily="34" charset="0"/>
              <a:buChar char="•"/>
            </a:pPr>
            <a:r>
              <a:rPr lang="en-US" sz="1600" dirty="0"/>
              <a:t>Affected areas must be stabilized (remove all chipping, peeling paint) using safe work practices as required by HUD/EPA guidelines.</a:t>
            </a:r>
          </a:p>
          <a:p>
            <a:pPr marL="285744" indent="-285744">
              <a:buFont typeface="Arial" panose="020B0604020202020204" pitchFamily="34" charset="0"/>
              <a:buChar char="•"/>
            </a:pPr>
            <a:r>
              <a:rPr lang="en-US" sz="1600" dirty="0"/>
              <a:t>SMHA inspector conducts visual assessment/inspection to ensure no defective paint present.</a:t>
            </a:r>
          </a:p>
          <a:p>
            <a:pPr marL="285744" indent="-285744">
              <a:buFont typeface="Arial" panose="020B0604020202020204" pitchFamily="34" charset="0"/>
              <a:buChar char="•"/>
            </a:pPr>
            <a:r>
              <a:rPr lang="en-US" sz="1600" dirty="0"/>
              <a:t>In addition to the visual assessment, owner must provide a copy of a passed lead-based clearance exam obtained from the EPA certified lead-based paint contract, risk assessor or lead based paint inspector.</a:t>
            </a:r>
          </a:p>
        </p:txBody>
      </p:sp>
    </p:spTree>
    <p:extLst>
      <p:ext uri="{BB962C8B-B14F-4D97-AF65-F5344CB8AC3E}">
        <p14:creationId xmlns:p14="http://schemas.microsoft.com/office/powerpoint/2010/main" val="254783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431459" y="943899"/>
            <a:ext cx="2209067" cy="461665"/>
          </a:xfrm>
          <a:prstGeom prst="rect">
            <a:avLst/>
          </a:prstGeom>
          <a:noFill/>
        </p:spPr>
        <p:txBody>
          <a:bodyPr wrap="square" rtlCol="0">
            <a:spAutoFit/>
          </a:bodyPr>
          <a:lstStyle/>
          <a:p>
            <a:r>
              <a:rPr lang="en-US" sz="2400" b="1" dirty="0"/>
              <a:t>Abatement</a:t>
            </a:r>
          </a:p>
        </p:txBody>
      </p:sp>
      <p:sp>
        <p:nvSpPr>
          <p:cNvPr id="3" name="TextBox 2"/>
          <p:cNvSpPr txBox="1"/>
          <p:nvPr/>
        </p:nvSpPr>
        <p:spPr>
          <a:xfrm>
            <a:off x="516669" y="1672842"/>
            <a:ext cx="7767873" cy="2585323"/>
          </a:xfrm>
          <a:prstGeom prst="rect">
            <a:avLst/>
          </a:prstGeom>
          <a:noFill/>
        </p:spPr>
        <p:txBody>
          <a:bodyPr wrap="square" rtlCol="0">
            <a:spAutoFit/>
          </a:bodyPr>
          <a:lstStyle/>
          <a:p>
            <a:pPr marL="285744" indent="-285744">
              <a:buFont typeface="Arial" panose="020B0604020202020204" pitchFamily="34" charset="0"/>
              <a:buChar char="•"/>
            </a:pPr>
            <a:r>
              <a:rPr lang="en-US" dirty="0"/>
              <a:t>Cited deficiencies that remain uncorrected at the re-inspection (30 days or less after) SMHA will stop the payments to the Owner.</a:t>
            </a:r>
          </a:p>
          <a:p>
            <a:pPr marL="285744" indent="-285744">
              <a:buFont typeface="Arial" panose="020B0604020202020204" pitchFamily="34" charset="0"/>
              <a:buChar char="•"/>
            </a:pPr>
            <a:r>
              <a:rPr lang="en-US" dirty="0"/>
              <a:t>Abated monies are forfeited.</a:t>
            </a:r>
          </a:p>
          <a:p>
            <a:pPr marL="285744" indent="-285744">
              <a:buFont typeface="Arial" panose="020B0604020202020204" pitchFamily="34" charset="0"/>
              <a:buChar char="•"/>
            </a:pPr>
            <a:r>
              <a:rPr lang="en-US" dirty="0"/>
              <a:t>Owner must contact the inspector or case manager to reschedule an inspection </a:t>
            </a:r>
          </a:p>
          <a:p>
            <a:pPr marL="285744" indent="-285744">
              <a:buFont typeface="Arial" panose="020B0604020202020204" pitchFamily="34" charset="0"/>
              <a:buChar char="•"/>
            </a:pPr>
            <a:r>
              <a:rPr lang="en-US" dirty="0"/>
              <a:t>Payment resume when the unit passes inspection.</a:t>
            </a:r>
          </a:p>
          <a:p>
            <a:pPr marL="285744" indent="-285744">
              <a:buFont typeface="Arial" panose="020B0604020202020204" pitchFamily="34" charset="0"/>
              <a:buChar char="•"/>
            </a:pPr>
            <a:r>
              <a:rPr lang="en-US" dirty="0"/>
              <a:t>To avoid abatement, ensure that repairs are completed before re-inspection date.</a:t>
            </a:r>
          </a:p>
          <a:p>
            <a:pPr marL="742944" lvl="1" indent="-285744">
              <a:buFont typeface="Arial" panose="020B0604020202020204" pitchFamily="34" charset="0"/>
              <a:buChar char="•"/>
            </a:pPr>
            <a:r>
              <a:rPr lang="en-US" dirty="0"/>
              <a:t>May lead to HAP Contract termination</a:t>
            </a:r>
          </a:p>
        </p:txBody>
      </p:sp>
      <p:sp>
        <p:nvSpPr>
          <p:cNvPr id="4" name="Slide Number Placeholder 3"/>
          <p:cNvSpPr>
            <a:spLocks noGrp="1"/>
          </p:cNvSpPr>
          <p:nvPr>
            <p:ph type="sldNum" sz="quarter"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403361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92255" y="1082567"/>
            <a:ext cx="4587628" cy="461665"/>
          </a:xfrm>
          <a:prstGeom prst="rect">
            <a:avLst/>
          </a:prstGeom>
          <a:noFill/>
        </p:spPr>
        <p:txBody>
          <a:bodyPr wrap="square" rtlCol="0">
            <a:spAutoFit/>
          </a:bodyPr>
          <a:lstStyle/>
          <a:p>
            <a:pPr algn="ctr"/>
            <a:r>
              <a:rPr lang="en-US" sz="2400" b="1" dirty="0"/>
              <a:t>Inspection Extension(s)</a:t>
            </a:r>
          </a:p>
        </p:txBody>
      </p:sp>
      <p:sp>
        <p:nvSpPr>
          <p:cNvPr id="3" name="TextBox 2"/>
          <p:cNvSpPr txBox="1"/>
          <p:nvPr/>
        </p:nvSpPr>
        <p:spPr>
          <a:xfrm>
            <a:off x="501446" y="1779639"/>
            <a:ext cx="8667629" cy="1477328"/>
          </a:xfrm>
          <a:prstGeom prst="rect">
            <a:avLst/>
          </a:prstGeom>
          <a:noFill/>
        </p:spPr>
        <p:txBody>
          <a:bodyPr wrap="none" rtlCol="0">
            <a:spAutoFit/>
          </a:bodyPr>
          <a:lstStyle/>
          <a:p>
            <a:pPr marL="285744" indent="-285744">
              <a:buFont typeface="Arial" panose="020B0604020202020204" pitchFamily="34" charset="0"/>
              <a:buChar char="•"/>
            </a:pPr>
            <a:r>
              <a:rPr lang="en-US" dirty="0"/>
              <a:t>Request for extensions must be in writing to the supervisor or sent to </a:t>
            </a:r>
          </a:p>
          <a:p>
            <a:r>
              <a:rPr lang="en-US" dirty="0"/>
              <a:t>     case manager at least 2 weeks prior to the scheduled re-inspection date.</a:t>
            </a:r>
          </a:p>
          <a:p>
            <a:pPr marL="285744" indent="-285744">
              <a:buFont typeface="Arial" panose="020B0604020202020204" pitchFamily="34" charset="0"/>
              <a:buChar char="•"/>
            </a:pPr>
            <a:r>
              <a:rPr lang="en-US" dirty="0"/>
              <a:t>Extensions are reviewed on a case-by-case basis.</a:t>
            </a:r>
          </a:p>
          <a:p>
            <a:pPr marL="285744" indent="-285744">
              <a:buFont typeface="Arial" panose="020B0604020202020204" pitchFamily="34" charset="0"/>
              <a:buChar char="•"/>
            </a:pPr>
            <a:r>
              <a:rPr lang="en-US" dirty="0"/>
              <a:t>Extensions will not be granted for normal wear and tear.</a:t>
            </a:r>
          </a:p>
          <a:p>
            <a:pPr marL="285744" indent="-285744">
              <a:buFont typeface="Arial" panose="020B0604020202020204" pitchFamily="34" charset="0"/>
              <a:buChar char="•"/>
            </a:pPr>
            <a:r>
              <a:rPr lang="en-US" dirty="0"/>
              <a:t>Owner must receive confirmation from the inspection office of approved extension.</a:t>
            </a:r>
          </a:p>
        </p:txBody>
      </p:sp>
      <p:sp>
        <p:nvSpPr>
          <p:cNvPr id="4" name="Slide Number Placeholder 3"/>
          <p:cNvSpPr>
            <a:spLocks noGrp="1"/>
          </p:cNvSpPr>
          <p:nvPr>
            <p:ph type="sldNum" sz="quarter"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400658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745402" y="1461567"/>
            <a:ext cx="2744832" cy="21156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000" b="1" kern="1200" dirty="0">
                <a:solidFill>
                  <a:schemeClr val="tx2"/>
                </a:solidFill>
                <a:latin typeface="+mj-lt"/>
                <a:ea typeface="+mj-ea"/>
                <a:cs typeface="+mj-cs"/>
              </a:rPr>
              <a:t> Program Overview</a:t>
            </a:r>
          </a:p>
        </p:txBody>
      </p:sp>
      <p:sp>
        <p:nvSpPr>
          <p:cNvPr id="4" name="TextBox 3"/>
          <p:cNvSpPr txBox="1"/>
          <p:nvPr/>
        </p:nvSpPr>
        <p:spPr>
          <a:xfrm>
            <a:off x="4363525" y="525306"/>
            <a:ext cx="4151251" cy="2912201"/>
          </a:xfrm>
          <a:prstGeom prst="rect">
            <a:avLst/>
          </a:prstGeom>
        </p:spPr>
        <p:txBody>
          <a:bodyPr vert="horz" lIns="91440" tIns="45720" rIns="91440" bIns="45720" rtlCol="0">
            <a:normAutofit/>
          </a:bodyPr>
          <a:lstStyle/>
          <a:p>
            <a:pPr marL="185734" indent="-148590" defTabSz="594360">
              <a:lnSpc>
                <a:spcPct val="90000"/>
              </a:lnSpc>
              <a:spcAft>
                <a:spcPts val="390"/>
              </a:spcAft>
              <a:buFont typeface="Arial" panose="020B0604020202020204" pitchFamily="34" charset="0"/>
              <a:buChar char="•"/>
            </a:pPr>
            <a:r>
              <a:rPr lang="en-US" sz="1400" kern="1200" dirty="0">
                <a:solidFill>
                  <a:schemeClr val="tx1"/>
                </a:solidFill>
                <a:latin typeface="+mn-lt"/>
                <a:ea typeface="+mn-ea"/>
                <a:cs typeface="+mn-cs"/>
              </a:rPr>
              <a:t>The Section 8 Housing Choice Voucher (HCV) Program is a federally funded program administered by the Springfield Metropolitan Housing (SMHA). </a:t>
            </a:r>
          </a:p>
          <a:p>
            <a:pPr indent="-148590" defTabSz="594360">
              <a:lnSpc>
                <a:spcPct val="90000"/>
              </a:lnSpc>
              <a:spcAft>
                <a:spcPts val="390"/>
              </a:spcAft>
              <a:buFont typeface="Arial" panose="020B0604020202020204" pitchFamily="34" charset="0"/>
              <a:buChar char="•"/>
            </a:pPr>
            <a:r>
              <a:rPr lang="en-US" sz="1400" kern="1200" dirty="0">
                <a:solidFill>
                  <a:schemeClr val="tx1"/>
                </a:solidFill>
                <a:latin typeface="+mn-lt"/>
                <a:ea typeface="+mn-ea"/>
                <a:cs typeface="+mn-cs"/>
              </a:rPr>
              <a:t>The housing choice voucher program is the federal government's major program for assisting very low-income families, the elderly, and the disabled to afford decent, safe, and sanitary housing in the private market.</a:t>
            </a:r>
          </a:p>
          <a:p>
            <a:pPr indent="-148590" defTabSz="594360">
              <a:lnSpc>
                <a:spcPct val="90000"/>
              </a:lnSpc>
              <a:spcAft>
                <a:spcPts val="390"/>
              </a:spcAft>
              <a:buFont typeface="Arial" panose="020B0604020202020204" pitchFamily="34" charset="0"/>
              <a:buChar char="•"/>
            </a:pPr>
            <a:r>
              <a:rPr lang="en-US" sz="1400" kern="1200" dirty="0">
                <a:solidFill>
                  <a:schemeClr val="tx1"/>
                </a:solidFill>
                <a:latin typeface="+mn-lt"/>
                <a:ea typeface="+mn-ea"/>
                <a:cs typeface="+mn-cs"/>
              </a:rPr>
              <a:t>Since housing assistance is provided on behalf of the family or individual, participants are able to find their own housing, including single-family homes, townhouses and apartments.</a:t>
            </a:r>
          </a:p>
          <a:p>
            <a:pPr indent="-148590" defTabSz="594360">
              <a:lnSpc>
                <a:spcPct val="90000"/>
              </a:lnSpc>
              <a:spcAft>
                <a:spcPts val="390"/>
              </a:spcAft>
              <a:buFont typeface="Arial" panose="020B0604020202020204" pitchFamily="34" charset="0"/>
              <a:buChar char="•"/>
            </a:pPr>
            <a:endParaRPr lang="en-US" sz="2800" dirty="0"/>
          </a:p>
        </p:txBody>
      </p:sp>
      <p:sp>
        <p:nvSpPr>
          <p:cNvPr id="2" name="Slide Number Placeholder 1"/>
          <p:cNvSpPr>
            <a:spLocks/>
          </p:cNvSpPr>
          <p:nvPr/>
        </p:nvSpPr>
        <p:spPr>
          <a:xfrm>
            <a:off x="6893753" y="3397015"/>
            <a:ext cx="1354101" cy="180233"/>
          </a:xfrm>
          <a:prstGeom prst="rect">
            <a:avLst/>
          </a:prstGeom>
        </p:spPr>
        <p:txBody>
          <a:bodyPr vert="horz" lIns="91440" tIns="45720" rIns="91440" bIns="45720" rtlCol="0" anchor="ctr">
            <a:normAutofit fontScale="47500" lnSpcReduction="20000"/>
          </a:bodyPr>
          <a:lstStyle/>
          <a:p>
            <a:pPr defTabSz="594360">
              <a:lnSpc>
                <a:spcPct val="90000"/>
              </a:lnSpc>
              <a:spcAft>
                <a:spcPts val="390"/>
              </a:spcAft>
              <a:defRPr/>
            </a:pPr>
            <a:fld id="{00000000-1234-1234-1234-123412341234}" type="slidenum">
              <a:rPr lang="en-US" sz="1400" kern="1200">
                <a:solidFill>
                  <a:srgbClr val="555555"/>
                </a:solidFill>
                <a:latin typeface="Calibri" panose="020F0502020204030204"/>
                <a:ea typeface="+mn-ea"/>
                <a:cs typeface="+mn-cs"/>
              </a:rPr>
              <a:pPr defTabSz="594360">
                <a:lnSpc>
                  <a:spcPct val="90000"/>
                </a:lnSpc>
                <a:spcAft>
                  <a:spcPts val="390"/>
                </a:spcAft>
                <a:defRPr/>
              </a:pPr>
              <a:t>3</a:t>
            </a:fld>
            <a:endParaRPr lang="en-US" sz="1400" dirty="0">
              <a:solidFill>
                <a:prstClr val="black">
                  <a:tint val="75000"/>
                </a:prstClr>
              </a:solidFill>
              <a:latin typeface="Calibri" panose="020F0502020204030204"/>
            </a:endParaRPr>
          </a:p>
        </p:txBody>
      </p:sp>
      <p:graphicFrame>
        <p:nvGraphicFramePr>
          <p:cNvPr id="19" name="TextBox 4">
            <a:extLst>
              <a:ext uri="{FF2B5EF4-FFF2-40B4-BE49-F238E27FC236}">
                <a16:creationId xmlns:a16="http://schemas.microsoft.com/office/drawing/2014/main" id="{184AA796-FC12-19F4-DFE1-B09B01557613}"/>
              </a:ext>
            </a:extLst>
          </p:cNvPr>
          <p:cNvGraphicFramePr/>
          <p:nvPr>
            <p:extLst>
              <p:ext uri="{D42A27DB-BD31-4B8C-83A1-F6EECF244321}">
                <p14:modId xmlns:p14="http://schemas.microsoft.com/office/powerpoint/2010/main" val="3379613038"/>
              </p:ext>
            </p:extLst>
          </p:nvPr>
        </p:nvGraphicFramePr>
        <p:xfrm>
          <a:off x="4151480" y="2805207"/>
          <a:ext cx="4575343" cy="273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990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909"/>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1832610"/>
            <a:ext cx="253746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AA8F19-1C8E-BD22-A3AA-AF6F43CFA6D9}"/>
              </a:ext>
            </a:extLst>
          </p:cNvPr>
          <p:cNvSpPr txBox="1"/>
          <p:nvPr/>
        </p:nvSpPr>
        <p:spPr>
          <a:xfrm>
            <a:off x="278320" y="2038540"/>
            <a:ext cx="2579180" cy="2405444"/>
          </a:xfrm>
          <a:prstGeom prst="rect">
            <a:avLst/>
          </a:prstGeom>
        </p:spPr>
        <p:txBody>
          <a:bodyPr vert="horz" lIns="91440" tIns="45720" rIns="91440" bIns="45720" rtlCol="0" anchor="t">
            <a:normAutofit/>
          </a:bodyPr>
          <a:lstStyle/>
          <a:p>
            <a:pPr>
              <a:lnSpc>
                <a:spcPct val="90000"/>
              </a:lnSpc>
              <a:spcAft>
                <a:spcPts val="600"/>
              </a:spcAft>
            </a:pPr>
            <a:r>
              <a:rPr lang="en-US" b="1" dirty="0"/>
              <a:t>Websites</a:t>
            </a:r>
          </a:p>
        </p:txBody>
      </p:sp>
      <p:sp>
        <p:nvSpPr>
          <p:cNvPr id="2" name="Slide Number Placeholder 1">
            <a:extLst>
              <a:ext uri="{FF2B5EF4-FFF2-40B4-BE49-F238E27FC236}">
                <a16:creationId xmlns:a16="http://schemas.microsoft.com/office/drawing/2014/main" id="{AD648581-65CF-C9C6-8168-967475E5374D}"/>
              </a:ext>
            </a:extLst>
          </p:cNvPr>
          <p:cNvSpPr>
            <a:spLocks/>
          </p:cNvSpPr>
          <p:nvPr/>
        </p:nvSpPr>
        <p:spPr>
          <a:xfrm>
            <a:off x="7068010" y="3974626"/>
            <a:ext cx="1799384" cy="239502"/>
          </a:xfrm>
          <a:prstGeom prst="rect">
            <a:avLst/>
          </a:prstGeom>
        </p:spPr>
        <p:txBody>
          <a:bodyPr/>
          <a:lstStyle/>
          <a:p>
            <a:pPr defTabSz="795528">
              <a:spcAft>
                <a:spcPts val="600"/>
              </a:spcAft>
            </a:pPr>
            <a:fld id="{00000000-1234-1234-1234-123412341234}" type="slidenum">
              <a:rPr lang="en" sz="1566" kern="1200">
                <a:solidFill>
                  <a:schemeClr val="tx1"/>
                </a:solidFill>
                <a:latin typeface="+mn-lt"/>
                <a:ea typeface="+mn-ea"/>
                <a:cs typeface="+mn-cs"/>
              </a:rPr>
              <a:pPr defTabSz="795528">
                <a:spcAft>
                  <a:spcPts val="600"/>
                </a:spcAft>
              </a:pPr>
              <a:t>30</a:t>
            </a:fld>
            <a:endParaRPr lang="en"/>
          </a:p>
        </p:txBody>
      </p:sp>
      <p:sp>
        <p:nvSpPr>
          <p:cNvPr id="3" name="TextBox 2">
            <a:extLst>
              <a:ext uri="{FF2B5EF4-FFF2-40B4-BE49-F238E27FC236}">
                <a16:creationId xmlns:a16="http://schemas.microsoft.com/office/drawing/2014/main" id="{A8FDC4C1-8199-C69A-EE99-D2B1A9822943}"/>
              </a:ext>
            </a:extLst>
          </p:cNvPr>
          <p:cNvSpPr txBox="1"/>
          <p:nvPr/>
        </p:nvSpPr>
        <p:spPr>
          <a:xfrm>
            <a:off x="3675888" y="1004809"/>
            <a:ext cx="5166479" cy="2558649"/>
          </a:xfrm>
          <a:prstGeom prst="rect">
            <a:avLst/>
          </a:prstGeom>
          <a:noFill/>
        </p:spPr>
        <p:txBody>
          <a:bodyPr wrap="none" rtlCol="0">
            <a:spAutoFit/>
          </a:bodyPr>
          <a:lstStyle/>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hlinkClick r:id="rId2"/>
              </a:rPr>
              <a:t>https://www.smhaohio.org/</a:t>
            </a:r>
            <a:r>
              <a:rPr lang="en-US" sz="1566" kern="1200" dirty="0">
                <a:solidFill>
                  <a:schemeClr val="tx1"/>
                </a:solidFill>
                <a:latin typeface="+mn-lt"/>
                <a:ea typeface="+mn-ea"/>
                <a:cs typeface="+mn-cs"/>
              </a:rPr>
              <a:t> (For updates)</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hlinkClick r:id="rId3"/>
              </a:rPr>
              <a:t>https://www.smhaohio.org/landlord-portal-faqs/</a:t>
            </a:r>
            <a:endParaRPr lang="en-US" sz="1566" kern="1200" dirty="0">
              <a:solidFill>
                <a:schemeClr val="tx1"/>
              </a:solidFill>
              <a:latin typeface="+mn-lt"/>
              <a:ea typeface="+mn-ea"/>
              <a:cs typeface="+mn-cs"/>
            </a:endParaRPr>
          </a:p>
          <a:p>
            <a:pPr marL="705803" lvl="1"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https://smhaohio.myhousing.com/Account/Login</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Gosection8.com (List Property)</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Affordablehousing.com (List Property)</a:t>
            </a:r>
          </a:p>
          <a:p>
            <a:pPr marL="248603" indent="-248603" defTabSz="795528">
              <a:spcAft>
                <a:spcPts val="600"/>
              </a:spcAft>
              <a:buFont typeface="Arial" panose="020B0604020202020204" pitchFamily="34" charset="0"/>
              <a:buChar char="•"/>
            </a:pPr>
            <a:endParaRPr lang="en-US" sz="1566" kern="1200" dirty="0">
              <a:solidFill>
                <a:schemeClr val="tx1"/>
              </a:solidFill>
              <a:latin typeface="+mn-lt"/>
              <a:ea typeface="+mn-ea"/>
              <a:cs typeface="+mn-cs"/>
            </a:endParaRP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Electronic Signatures</a:t>
            </a:r>
          </a:p>
          <a:p>
            <a:pPr marL="646367" lvl="1"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Rightsignature.com</a:t>
            </a:r>
            <a:endParaRPr lang="en-US" dirty="0"/>
          </a:p>
        </p:txBody>
      </p:sp>
    </p:spTree>
    <p:extLst>
      <p:ext uri="{BB962C8B-B14F-4D97-AF65-F5344CB8AC3E}">
        <p14:creationId xmlns:p14="http://schemas.microsoft.com/office/powerpoint/2010/main" val="386881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51435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CEC753ED-3F1C-1EBB-BF6E-ACE7B62C77AF}"/>
              </a:ext>
            </a:extLst>
          </p:cNvPr>
          <p:cNvSpPr txBox="1"/>
          <p:nvPr/>
        </p:nvSpPr>
        <p:spPr>
          <a:xfrm>
            <a:off x="503325" y="665018"/>
            <a:ext cx="3465438" cy="24116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b="1" kern="1200" dirty="0">
                <a:solidFill>
                  <a:schemeClr val="tx1"/>
                </a:solidFill>
                <a:latin typeface="+mj-lt"/>
                <a:ea typeface="+mj-ea"/>
                <a:cs typeface="+mj-cs"/>
              </a:rPr>
              <a:t>Thank you for being an essential piece!</a:t>
            </a:r>
          </a:p>
        </p:txBody>
      </p:sp>
      <p:pic>
        <p:nvPicPr>
          <p:cNvPr id="4" name="Picture 3" descr="A hand holding a puzzle piece to a house&#10;&#10;Description automatically generated">
            <a:extLst>
              <a:ext uri="{FF2B5EF4-FFF2-40B4-BE49-F238E27FC236}">
                <a16:creationId xmlns:a16="http://schemas.microsoft.com/office/drawing/2014/main" id="{098399E1-69C8-640E-D781-BB20053F16CB}"/>
              </a:ext>
            </a:extLst>
          </p:cNvPr>
          <p:cNvPicPr>
            <a:picLocks noChangeAspect="1"/>
          </p:cNvPicPr>
          <p:nvPr/>
        </p:nvPicPr>
        <p:blipFill rotWithShape="1">
          <a:blip r:embed="rId2">
            <a:duotone>
              <a:schemeClr val="accent4">
                <a:shade val="45000"/>
                <a:satMod val="135000"/>
              </a:schemeClr>
              <a:prstClr val="white"/>
            </a:duotone>
          </a:blip>
          <a:srcRect r="12740" b="5"/>
          <a:stretch/>
        </p:blipFill>
        <p:spPr>
          <a:xfrm>
            <a:off x="4954689" y="984180"/>
            <a:ext cx="3706710" cy="3175139"/>
          </a:xfrm>
          <a:prstGeom prst="rect">
            <a:avLst/>
          </a:prstGeom>
        </p:spPr>
      </p:pic>
      <p:sp>
        <p:nvSpPr>
          <p:cNvPr id="2" name="Slide Number Placeholder 1">
            <a:extLst>
              <a:ext uri="{FF2B5EF4-FFF2-40B4-BE49-F238E27FC236}">
                <a16:creationId xmlns:a16="http://schemas.microsoft.com/office/drawing/2014/main" id="{D43BF83F-D4AD-4B09-C366-C443D48B63C2}"/>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a:solidFill>
                  <a:schemeClr val="tx1">
                    <a:tint val="75000"/>
                  </a:schemeClr>
                </a:solidFill>
              </a:rPr>
              <a:pPr>
                <a:lnSpc>
                  <a:spcPct val="90000"/>
                </a:lnSpc>
                <a:spcAft>
                  <a:spcPts val="600"/>
                </a:spcAft>
                <a:defRPr/>
              </a:pPr>
              <a:t>31</a:t>
            </a:fld>
            <a:endParaRPr lang="en-US" sz="1200" dirty="0">
              <a:solidFill>
                <a:schemeClr val="tx1">
                  <a:tint val="75000"/>
                </a:schemeClr>
              </a:solidFill>
            </a:endParaRPr>
          </a:p>
        </p:txBody>
      </p:sp>
    </p:spTree>
    <p:extLst>
      <p:ext uri="{BB962C8B-B14F-4D97-AF65-F5344CB8AC3E}">
        <p14:creationId xmlns:p14="http://schemas.microsoft.com/office/powerpoint/2010/main" val="214936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ny question marks on black background">
            <a:extLst>
              <a:ext uri="{FF2B5EF4-FFF2-40B4-BE49-F238E27FC236}">
                <a16:creationId xmlns:a16="http://schemas.microsoft.com/office/drawing/2014/main" id="{253C962F-64EE-DC55-9B34-4F203328BAC8}"/>
              </a:ext>
            </a:extLst>
          </p:cNvPr>
          <p:cNvPicPr>
            <a:picLocks noChangeAspect="1"/>
          </p:cNvPicPr>
          <p:nvPr/>
        </p:nvPicPr>
        <p:blipFill rotWithShape="1">
          <a:blip r:embed="rId2"/>
          <a:srcRect l="13991" r="1" b="1"/>
          <a:stretch/>
        </p:blipFill>
        <p:spPr>
          <a:xfrm>
            <a:off x="1891768" y="10"/>
            <a:ext cx="7252232" cy="5143490"/>
          </a:xfrm>
          <a:prstGeom prst="rect">
            <a:avLst/>
          </a:prstGeom>
        </p:spPr>
      </p:pic>
      <p:sp>
        <p:nvSpPr>
          <p:cNvPr id="25" name="Rectangle 2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14171" y="557585"/>
            <a:ext cx="2980038" cy="2769021"/>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900" b="1" dirty="0">
                <a:latin typeface="+mj-lt"/>
                <a:ea typeface="+mj-ea"/>
                <a:cs typeface="+mj-cs"/>
              </a:rPr>
              <a:t>Questions and Answers</a:t>
            </a:r>
          </a:p>
        </p:txBody>
      </p:sp>
      <p:sp>
        <p:nvSpPr>
          <p:cNvPr id="2" name="Slide Number Placeholder 1"/>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a:solidFill>
                  <a:srgbClr val="FFFFFF"/>
                </a:solidFill>
                <a:latin typeface="Calibri" panose="020F0502020204030204"/>
              </a:rPr>
              <a:pPr>
                <a:lnSpc>
                  <a:spcPct val="90000"/>
                </a:lnSpc>
                <a:spcAft>
                  <a:spcPts val="600"/>
                </a:spcAft>
                <a:defRPr/>
              </a:pPr>
              <a:t>32</a:t>
            </a:fld>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205691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185815" y="510778"/>
            <a:ext cx="3630007" cy="13554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Jurisdiction</a:t>
            </a:r>
          </a:p>
        </p:txBody>
      </p:sp>
      <p:sp>
        <p:nvSpPr>
          <p:cNvPr id="4" name="TextBox 3"/>
          <p:cNvSpPr txBox="1"/>
          <p:nvPr/>
        </p:nvSpPr>
        <p:spPr>
          <a:xfrm>
            <a:off x="4885341" y="1749972"/>
            <a:ext cx="3630007" cy="2882750"/>
          </a:xfrm>
          <a:prstGeom prst="rect">
            <a:avLst/>
          </a:prstGeom>
        </p:spPr>
        <p:txBody>
          <a:bodyPr vert="horz" lIns="91440" tIns="45720" rIns="91440" bIns="45720" rtlCol="0">
            <a:normAutofit/>
          </a:bodyPr>
          <a:lstStyle/>
          <a:p>
            <a:pPr algn="ctr"/>
            <a:r>
              <a:rPr lang="en-US" sz="1400" dirty="0"/>
              <a:t>SMHA provides HCV/Section 8 rental assistance only within the Clark and Champaign County areas outside the City limits are serviced by other Housing Authorities agencies. If your rental property is located outside Clark and Champaign County, the participant must contact the city or housing agency  in which the rental property is located to determine the agency responsible for Section 8 rental assistance.</a:t>
            </a:r>
          </a:p>
        </p:txBody>
      </p:sp>
      <p:sp>
        <p:nvSpPr>
          <p:cNvPr id="2" name="Slide Number Placeholder 1"/>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defTabSz="914400">
                <a:lnSpc>
                  <a:spcPct val="90000"/>
                </a:lnSpc>
                <a:spcAft>
                  <a:spcPts val="600"/>
                </a:spcAft>
                <a:defRPr/>
              </a:pPr>
              <a:t>4</a:t>
            </a:fld>
            <a:endParaRPr lang="en-US" sz="1200" dirty="0">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id="{AB41804A-BA91-9229-C1FE-B2D0A290F2A2}"/>
              </a:ext>
            </a:extLst>
          </p:cNvPr>
          <p:cNvPicPr>
            <a:picLocks noChangeAspect="1"/>
          </p:cNvPicPr>
          <p:nvPr/>
        </p:nvPicPr>
        <p:blipFill>
          <a:blip r:embed="rId2"/>
          <a:stretch>
            <a:fillRect/>
          </a:stretch>
        </p:blipFill>
        <p:spPr>
          <a:xfrm>
            <a:off x="61740" y="0"/>
            <a:ext cx="3739161" cy="5143500"/>
          </a:xfrm>
          <a:prstGeom prst="rect">
            <a:avLst/>
          </a:prstGeom>
        </p:spPr>
      </p:pic>
    </p:spTree>
    <p:extLst>
      <p:ext uri="{BB962C8B-B14F-4D97-AF65-F5344CB8AC3E}">
        <p14:creationId xmlns:p14="http://schemas.microsoft.com/office/powerpoint/2010/main" val="115173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885341" y="273843"/>
            <a:ext cx="3630007" cy="13554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Participation Benefits</a:t>
            </a:r>
          </a:p>
        </p:txBody>
      </p:sp>
      <p:pic>
        <p:nvPicPr>
          <p:cNvPr id="6" name="Picture 5" descr="A midsection of a person holding a miniature house">
            <a:extLst>
              <a:ext uri="{FF2B5EF4-FFF2-40B4-BE49-F238E27FC236}">
                <a16:creationId xmlns:a16="http://schemas.microsoft.com/office/drawing/2014/main" id="{7095D3E1-C869-44C0-1851-4DA05B2277C3}"/>
              </a:ext>
            </a:extLst>
          </p:cNvPr>
          <p:cNvPicPr>
            <a:picLocks noChangeAspect="1"/>
          </p:cNvPicPr>
          <p:nvPr/>
        </p:nvPicPr>
        <p:blipFill rotWithShape="1">
          <a:blip r:embed="rId2"/>
          <a:srcRect l="22740" r="21072" b="2"/>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p:cNvSpPr txBox="1"/>
          <p:nvPr/>
        </p:nvSpPr>
        <p:spPr>
          <a:xfrm>
            <a:off x="4369748" y="1761336"/>
            <a:ext cx="4587405" cy="2882750"/>
          </a:xfrm>
          <a:prstGeom prst="rect">
            <a:avLst/>
          </a:prstGeom>
        </p:spPr>
        <p:txBody>
          <a:bodyPr vert="horz" lIns="91440" tIns="45720" rIns="91440" bIns="45720" rtlCol="0">
            <a:normAutofit/>
          </a:bodyPr>
          <a:lstStyle/>
          <a:p>
            <a:pPr marL="285744" lvl="1" indent="-228600" defTabSz="914400">
              <a:lnSpc>
                <a:spcPct val="90000"/>
              </a:lnSpc>
              <a:spcAft>
                <a:spcPts val="600"/>
              </a:spcAft>
              <a:buFont typeface="Arial" panose="020B0604020202020204" pitchFamily="34" charset="0"/>
              <a:buChar char="•"/>
            </a:pPr>
            <a:r>
              <a:rPr lang="en-US" sz="1200" b="1" dirty="0"/>
              <a:t>Reliable Payments:  </a:t>
            </a:r>
            <a:r>
              <a:rPr lang="en-US" sz="1200" dirty="0"/>
              <a:t>After entering a HAP contract, the Housing  Authority guarantees its payment to you as long as the family remains in  the residence and the unit meets HQS inspection requirements.</a:t>
            </a:r>
          </a:p>
          <a:p>
            <a:pPr marL="285744" lvl="1" indent="-228600" defTabSz="914400">
              <a:lnSpc>
                <a:spcPct val="90000"/>
              </a:lnSpc>
              <a:spcAft>
                <a:spcPts val="600"/>
              </a:spcAft>
              <a:buFont typeface="Arial" panose="020B0604020202020204" pitchFamily="34" charset="0"/>
              <a:buChar char="•"/>
            </a:pPr>
            <a:r>
              <a:rPr lang="en-US" sz="1200" dirty="0"/>
              <a:t>You may advertise your property for free at</a:t>
            </a:r>
            <a:r>
              <a:rPr lang="en-US" sz="1200" b="1" dirty="0"/>
              <a:t> </a:t>
            </a:r>
            <a:r>
              <a:rPr lang="en-US" sz="1200" b="1" dirty="0">
                <a:hlinkClick r:id="rId3">
                  <a:extLst>
                    <a:ext uri="{A12FA001-AC4F-418D-AE19-62706E023703}">
                      <ahyp:hlinkClr xmlns:ahyp="http://schemas.microsoft.com/office/drawing/2018/hyperlinkcolor" val="tx"/>
                    </a:ext>
                  </a:extLst>
                </a:hlinkClick>
              </a:rPr>
              <a:t>www.affordablehousing.com</a:t>
            </a:r>
            <a:r>
              <a:rPr lang="en-US" sz="1200" b="1" dirty="0"/>
              <a:t> or </a:t>
            </a:r>
            <a:r>
              <a:rPr lang="en-US" sz="1200" b="1" u="sng" dirty="0"/>
              <a:t>gosection8.com</a:t>
            </a:r>
          </a:p>
          <a:p>
            <a:pPr marL="285744" lvl="1" indent="-228600" defTabSz="914400">
              <a:lnSpc>
                <a:spcPct val="90000"/>
              </a:lnSpc>
              <a:spcAft>
                <a:spcPts val="600"/>
              </a:spcAft>
              <a:buFont typeface="Arial" panose="020B0604020202020204" pitchFamily="34" charset="0"/>
              <a:buChar char="•"/>
            </a:pPr>
            <a:r>
              <a:rPr lang="en-US" sz="1200" b="1" dirty="0"/>
              <a:t>Applicant Screening:  </a:t>
            </a:r>
            <a:r>
              <a:rPr lang="en-US" sz="1200" dirty="0"/>
              <a:t>You retain full control over the screening and</a:t>
            </a:r>
          </a:p>
          <a:p>
            <a:pPr marL="228600" lvl="1" defTabSz="914400">
              <a:lnSpc>
                <a:spcPct val="90000"/>
              </a:lnSpc>
              <a:spcAft>
                <a:spcPts val="600"/>
              </a:spcAft>
            </a:pPr>
            <a:r>
              <a:rPr lang="en-US" sz="1200" dirty="0"/>
              <a:t> selection process. (HA only screens for program eligibility)</a:t>
            </a:r>
          </a:p>
          <a:p>
            <a:pPr marL="285744" lvl="1" indent="-228600" defTabSz="914400">
              <a:lnSpc>
                <a:spcPct val="90000"/>
              </a:lnSpc>
              <a:spcAft>
                <a:spcPts val="600"/>
              </a:spcAft>
              <a:buFont typeface="Arial" panose="020B0604020202020204" pitchFamily="34" charset="0"/>
              <a:buChar char="•"/>
            </a:pPr>
            <a:r>
              <a:rPr lang="en-US" sz="1200" b="1" dirty="0"/>
              <a:t>Owners Portal:  </a:t>
            </a:r>
            <a:r>
              <a:rPr lang="en-US" sz="1200" dirty="0"/>
              <a:t>You will be able to view and print HAP information,  scheduled inspections, request for rent changes (</a:t>
            </a:r>
            <a:r>
              <a:rPr lang="en-US" sz="1050" b="1" dirty="0"/>
              <a:t>coming soon</a:t>
            </a:r>
            <a:r>
              <a:rPr lang="en-US" sz="1200" dirty="0"/>
              <a:t>), and many more features.</a:t>
            </a:r>
          </a:p>
          <a:p>
            <a:pPr lvl="1" indent="-228600" defTabSz="914400">
              <a:lnSpc>
                <a:spcPct val="90000"/>
              </a:lnSpc>
              <a:spcAft>
                <a:spcPts val="600"/>
              </a:spcAft>
              <a:buFont typeface="Arial" panose="020B0604020202020204" pitchFamily="34" charset="0"/>
              <a:buChar char="•"/>
            </a:pPr>
            <a:r>
              <a:rPr lang="en-US" sz="1200" b="1" dirty="0"/>
              <a:t>https://smhaohio.myhousing.com/Account/Login</a:t>
            </a:r>
            <a:endParaRPr lang="en-US" altLang="en-US" sz="1200" dirty="0"/>
          </a:p>
        </p:txBody>
      </p:sp>
      <p:sp>
        <p:nvSpPr>
          <p:cNvPr id="2" name="Slide Number Placeholder 1"/>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defTabSz="914400">
                <a:lnSpc>
                  <a:spcPct val="90000"/>
                </a:lnSpc>
                <a:spcAft>
                  <a:spcPts val="600"/>
                </a:spcAft>
                <a:defRPr/>
              </a:pPr>
              <a:t>5</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045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85341" y="273843"/>
            <a:ext cx="3630007" cy="13554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latin typeface="+mj-lt"/>
                <a:ea typeface="+mj-ea"/>
                <a:cs typeface="+mj-cs"/>
              </a:rPr>
              <a:t>Participation Benefits</a:t>
            </a:r>
          </a:p>
        </p:txBody>
      </p:sp>
      <p:pic>
        <p:nvPicPr>
          <p:cNvPr id="6" name="Picture 5" descr="Person handing over keys">
            <a:extLst>
              <a:ext uri="{FF2B5EF4-FFF2-40B4-BE49-F238E27FC236}">
                <a16:creationId xmlns:a16="http://schemas.microsoft.com/office/drawing/2014/main" id="{078905FE-E0B7-EFDA-62A1-C0892F6BC195}"/>
              </a:ext>
            </a:extLst>
          </p:cNvPr>
          <p:cNvPicPr>
            <a:picLocks noChangeAspect="1"/>
          </p:cNvPicPr>
          <p:nvPr/>
        </p:nvPicPr>
        <p:blipFill rotWithShape="1">
          <a:blip r:embed="rId2"/>
          <a:srcRect l="14072" r="26395"/>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85341" y="1749972"/>
            <a:ext cx="3630007" cy="3291134"/>
          </a:xfrm>
          <a:prstGeom prst="rect">
            <a:avLst/>
          </a:prstGeom>
        </p:spPr>
        <p:txBody>
          <a:bodyPr vert="horz" lIns="91440" tIns="45720" rIns="91440" bIns="45720" rtlCol="0">
            <a:normAutofit lnSpcReduction="10000"/>
          </a:bodyPr>
          <a:lstStyle/>
          <a:p>
            <a:pPr marL="285744" indent="-228600" defTabSz="914400">
              <a:lnSpc>
                <a:spcPct val="90000"/>
              </a:lnSpc>
              <a:spcAft>
                <a:spcPts val="600"/>
              </a:spcAft>
              <a:buFont typeface="Arial" panose="020B0604020202020204" pitchFamily="34" charset="0"/>
              <a:buChar char="•"/>
            </a:pPr>
            <a:r>
              <a:rPr lang="en-US" sz="1400" b="1" dirty="0"/>
              <a:t>Full Security Deposit:  </a:t>
            </a:r>
            <a:r>
              <a:rPr lang="en-US" sz="1400" dirty="0"/>
              <a:t>You may collect a full security deposit, up to the</a:t>
            </a:r>
            <a:r>
              <a:rPr lang="en-US" sz="1400" b="1" dirty="0"/>
              <a:t>  </a:t>
            </a:r>
            <a:r>
              <a:rPr lang="en-US" sz="1400" dirty="0"/>
              <a:t>maximum permitted by state and local laws. </a:t>
            </a:r>
          </a:p>
          <a:p>
            <a:pPr marL="285744" indent="-228600" defTabSz="914400">
              <a:lnSpc>
                <a:spcPct val="90000"/>
              </a:lnSpc>
              <a:spcAft>
                <a:spcPts val="600"/>
              </a:spcAft>
              <a:buFont typeface="Arial" panose="020B0604020202020204" pitchFamily="34" charset="0"/>
              <a:buChar char="•"/>
            </a:pPr>
            <a:r>
              <a:rPr lang="en-US" sz="1400" b="1" dirty="0"/>
              <a:t>Eviction rights:  </a:t>
            </a:r>
            <a:r>
              <a:rPr lang="en-US" sz="1400" dirty="0"/>
              <a:t>As with any other Tenant, assisted families can be evicted</a:t>
            </a:r>
            <a:r>
              <a:rPr lang="en-US" sz="1400" b="1" dirty="0"/>
              <a:t>   </a:t>
            </a:r>
            <a:r>
              <a:rPr lang="en-US" sz="1400" dirty="0"/>
              <a:t>for lease violations.  SMHA honors all legal rights under state &amp; local laws.</a:t>
            </a:r>
          </a:p>
          <a:p>
            <a:pPr marL="285744" indent="-228600" defTabSz="914400">
              <a:lnSpc>
                <a:spcPct val="90000"/>
              </a:lnSpc>
              <a:spcAft>
                <a:spcPts val="600"/>
              </a:spcAft>
              <a:buFont typeface="Arial" panose="020B0604020202020204" pitchFamily="34" charset="0"/>
              <a:buChar char="•"/>
            </a:pPr>
            <a:r>
              <a:rPr lang="en-US" sz="1400" b="1" dirty="0"/>
              <a:t>Right to recover damages:  </a:t>
            </a:r>
            <a:r>
              <a:rPr lang="en-US" sz="1400" dirty="0"/>
              <a:t>You have the same rights to legal action against</a:t>
            </a:r>
            <a:r>
              <a:rPr lang="en-US" sz="1400" b="1" dirty="0"/>
              <a:t> </a:t>
            </a:r>
            <a:r>
              <a:rPr lang="en-US" sz="1400" dirty="0"/>
              <a:t>a Tenant who leaves damages beyond the security deposit collected.</a:t>
            </a:r>
          </a:p>
          <a:p>
            <a:pPr marL="285744" indent="-228600" defTabSz="914400">
              <a:lnSpc>
                <a:spcPct val="90000"/>
              </a:lnSpc>
              <a:spcAft>
                <a:spcPts val="600"/>
              </a:spcAft>
              <a:buFont typeface="Arial" panose="020B0604020202020204" pitchFamily="34" charset="0"/>
              <a:buChar char="•"/>
            </a:pPr>
            <a:r>
              <a:rPr lang="en-US" sz="1400" b="1" dirty="0"/>
              <a:t>Rent Increases:  </a:t>
            </a:r>
            <a:r>
              <a:rPr lang="en-US" sz="1400" dirty="0"/>
              <a:t>The Section 8 program allows for rent increases as allowed  by regulations.</a:t>
            </a:r>
          </a:p>
          <a:p>
            <a:pPr marL="285744" indent="-228600" defTabSz="914400">
              <a:lnSpc>
                <a:spcPct val="90000"/>
              </a:lnSpc>
              <a:spcAft>
                <a:spcPts val="600"/>
              </a:spcAft>
              <a:buFont typeface="Arial" panose="020B0604020202020204" pitchFamily="34" charset="0"/>
              <a:buChar char="•"/>
            </a:pPr>
            <a:r>
              <a:rPr lang="en-US" sz="1400" b="1" dirty="0"/>
              <a:t>Inspections:  </a:t>
            </a:r>
            <a:r>
              <a:rPr lang="en-US" sz="1400" dirty="0"/>
              <a:t>As a participating Owner, your property is inspected for free.</a:t>
            </a:r>
            <a:endParaRPr lang="en-US" sz="1400" b="1" dirty="0"/>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a:solidFill>
                  <a:prstClr val="black">
                    <a:tint val="75000"/>
                  </a:prstClr>
                </a:solidFill>
                <a:latin typeface="Calibri" panose="020F0502020204030204"/>
              </a:rPr>
              <a:pPr defTabSz="914400">
                <a:lnSpc>
                  <a:spcPct val="90000"/>
                </a:lnSpc>
                <a:spcAft>
                  <a:spcPts val="600"/>
                </a:spcAft>
                <a:defRPr/>
              </a:pPr>
              <a:t>6</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86498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28650" y="417891"/>
            <a:ext cx="7886700" cy="850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900" b="1" kern="1200" dirty="0">
                <a:solidFill>
                  <a:schemeClr val="tx1"/>
                </a:solidFill>
                <a:latin typeface="+mj-lt"/>
                <a:ea typeface="+mj-ea"/>
                <a:cs typeface="+mj-cs"/>
              </a:rPr>
              <a:t>Housing Assistance Process</a:t>
            </a:r>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1200">
                <a:solidFill>
                  <a:schemeClr val="tx1">
                    <a:tint val="75000"/>
                  </a:schemeClr>
                </a:solidFill>
              </a:rPr>
              <a:pPr>
                <a:lnSpc>
                  <a:spcPct val="90000"/>
                </a:lnSpc>
                <a:spcAft>
                  <a:spcPts val="600"/>
                </a:spcAft>
              </a:pPr>
              <a:t>7</a:t>
            </a:fld>
            <a:endParaRPr lang="en-US" sz="1200" dirty="0">
              <a:solidFill>
                <a:schemeClr val="tx1">
                  <a:tint val="75000"/>
                </a:schemeClr>
              </a:solidFill>
            </a:endParaRPr>
          </a:p>
        </p:txBody>
      </p:sp>
      <p:graphicFrame>
        <p:nvGraphicFramePr>
          <p:cNvPr id="8" name="TextBox 2">
            <a:extLst>
              <a:ext uri="{FF2B5EF4-FFF2-40B4-BE49-F238E27FC236}">
                <a16:creationId xmlns:a16="http://schemas.microsoft.com/office/drawing/2014/main" id="{34DE7225-87F8-2384-8669-C1E415FA2B19}"/>
              </a:ext>
            </a:extLst>
          </p:cNvPr>
          <p:cNvGraphicFramePr/>
          <p:nvPr>
            <p:extLst>
              <p:ext uri="{D42A27DB-BD31-4B8C-83A1-F6EECF244321}">
                <p14:modId xmlns:p14="http://schemas.microsoft.com/office/powerpoint/2010/main" val="2752984981"/>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63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85340" y="27332"/>
            <a:ext cx="2575066" cy="643752"/>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4400" b="1" dirty="0">
                <a:latin typeface="+mj-lt"/>
                <a:ea typeface="+mj-ea"/>
                <a:cs typeface="+mj-cs"/>
              </a:rPr>
              <a:t>Forms</a:t>
            </a:r>
          </a:p>
        </p:txBody>
      </p:sp>
      <p:pic>
        <p:nvPicPr>
          <p:cNvPr id="6" name="Picture 5" descr="Pen placed on top of a signature line">
            <a:extLst>
              <a:ext uri="{FF2B5EF4-FFF2-40B4-BE49-F238E27FC236}">
                <a16:creationId xmlns:a16="http://schemas.microsoft.com/office/drawing/2014/main" id="{D63AF58D-23A5-0F5C-320E-58945CD3FC67}"/>
              </a:ext>
            </a:extLst>
          </p:cNvPr>
          <p:cNvPicPr>
            <a:picLocks noChangeAspect="1"/>
          </p:cNvPicPr>
          <p:nvPr/>
        </p:nvPicPr>
        <p:blipFill rotWithShape="1">
          <a:blip r:embed="rId2"/>
          <a:srcRect l="40467"/>
          <a:stretch/>
        </p:blipFill>
        <p:spPr>
          <a:xfrm>
            <a:off x="0" y="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p:cNvSpPr txBox="1"/>
          <p:nvPr/>
        </p:nvSpPr>
        <p:spPr>
          <a:xfrm>
            <a:off x="4885341" y="635763"/>
            <a:ext cx="3630007" cy="4233893"/>
          </a:xfrm>
          <a:prstGeom prst="rect">
            <a:avLst/>
          </a:prstGeom>
        </p:spPr>
        <p:txBody>
          <a:bodyPr vert="horz" lIns="91440" tIns="45720" rIns="91440" bIns="45720" rtlCol="0">
            <a:normAutofit fontScale="92500" lnSpcReduction="10000"/>
          </a:bodyPr>
          <a:lstStyle/>
          <a:p>
            <a:pPr indent="-228600" defTabSz="914400">
              <a:lnSpc>
                <a:spcPct val="90000"/>
              </a:lnSpc>
              <a:spcAft>
                <a:spcPts val="600"/>
              </a:spcAft>
              <a:buFont typeface="Arial" panose="020B0604020202020204" pitchFamily="34" charset="0"/>
              <a:buChar char="•"/>
            </a:pPr>
            <a:r>
              <a:rPr lang="en-US" sz="1300" b="1" dirty="0"/>
              <a:t>Prior to Contracting</a:t>
            </a:r>
          </a:p>
          <a:p>
            <a:pPr marL="342891" indent="-228600" defTabSz="914400">
              <a:lnSpc>
                <a:spcPct val="90000"/>
              </a:lnSpc>
              <a:spcAft>
                <a:spcPts val="600"/>
              </a:spcAft>
              <a:buFont typeface="Arial" panose="020B0604020202020204" pitchFamily="34" charset="0"/>
              <a:buChar char="•"/>
            </a:pPr>
            <a:r>
              <a:rPr lang="en-US" sz="1300" dirty="0"/>
              <a:t>Request For Tenancy Approval (RFTA)</a:t>
            </a:r>
          </a:p>
          <a:p>
            <a:pPr marL="342891" indent="-228600" defTabSz="914400">
              <a:lnSpc>
                <a:spcPct val="90000"/>
              </a:lnSpc>
              <a:spcAft>
                <a:spcPts val="600"/>
              </a:spcAft>
              <a:buFont typeface="Arial" panose="020B0604020202020204" pitchFamily="34" charset="0"/>
              <a:buChar char="•"/>
            </a:pPr>
            <a:r>
              <a:rPr lang="en-US" sz="1300" dirty="0"/>
              <a:t>Supplemental Amenities List</a:t>
            </a:r>
          </a:p>
          <a:p>
            <a:pPr marL="342891" indent="-228600" defTabSz="914400">
              <a:lnSpc>
                <a:spcPct val="90000"/>
              </a:lnSpc>
              <a:spcAft>
                <a:spcPts val="600"/>
              </a:spcAft>
              <a:buFont typeface="Arial" panose="020B0604020202020204" pitchFamily="34" charset="0"/>
              <a:buChar char="•"/>
            </a:pPr>
            <a:r>
              <a:rPr lang="en-US" sz="1300" dirty="0"/>
              <a:t>Lead-Based Paint Disclosure</a:t>
            </a:r>
          </a:p>
          <a:p>
            <a:pPr marL="342891" indent="-228600" defTabSz="914400">
              <a:lnSpc>
                <a:spcPct val="90000"/>
              </a:lnSpc>
              <a:spcAft>
                <a:spcPts val="600"/>
              </a:spcAft>
              <a:buFont typeface="Arial" panose="020B0604020202020204" pitchFamily="34" charset="0"/>
              <a:buChar char="•"/>
            </a:pPr>
            <a:r>
              <a:rPr lang="en-US" sz="1300" dirty="0"/>
              <a:t>VAWA Lease Addendum</a:t>
            </a:r>
          </a:p>
          <a:p>
            <a:pPr marL="342891" indent="-228600" defTabSz="914400">
              <a:lnSpc>
                <a:spcPct val="90000"/>
              </a:lnSpc>
              <a:spcAft>
                <a:spcPts val="600"/>
              </a:spcAft>
              <a:buFont typeface="Arial" panose="020B0604020202020204" pitchFamily="34" charset="0"/>
              <a:buChar char="•"/>
            </a:pPr>
            <a:r>
              <a:rPr lang="en-US" sz="1300" dirty="0"/>
              <a:t>HCV/Section 8 Landlord Certification</a:t>
            </a:r>
          </a:p>
          <a:p>
            <a:pPr marL="342891" indent="-228600">
              <a:lnSpc>
                <a:spcPct val="90000"/>
              </a:lnSpc>
              <a:spcAft>
                <a:spcPts val="600"/>
              </a:spcAft>
              <a:buFont typeface="Arial" panose="020B0604020202020204" pitchFamily="34" charset="0"/>
              <a:buChar char="•"/>
            </a:pPr>
            <a:r>
              <a:rPr lang="en-US" sz="1300" dirty="0"/>
              <a:t>Landlord Registration Form (</a:t>
            </a:r>
            <a:r>
              <a:rPr lang="en-US" sz="1300" b="1" dirty="0"/>
              <a:t>Ownership change)</a:t>
            </a:r>
          </a:p>
          <a:p>
            <a:pPr marL="342891" indent="-228600">
              <a:lnSpc>
                <a:spcPct val="90000"/>
              </a:lnSpc>
              <a:spcAft>
                <a:spcPts val="600"/>
              </a:spcAft>
              <a:buFont typeface="Arial" panose="020B0604020202020204" pitchFamily="34" charset="0"/>
              <a:buChar char="•"/>
            </a:pPr>
            <a:r>
              <a:rPr lang="en-US" sz="1300" dirty="0"/>
              <a:t>HAP Contract Direct Deposit Information (</a:t>
            </a:r>
            <a:r>
              <a:rPr lang="en-US" sz="1300" b="1" dirty="0"/>
              <a:t>Ownership change)</a:t>
            </a:r>
          </a:p>
          <a:p>
            <a:pPr marL="114291" defTabSz="914400">
              <a:lnSpc>
                <a:spcPct val="90000"/>
              </a:lnSpc>
              <a:spcAft>
                <a:spcPts val="600"/>
              </a:spcAft>
            </a:pPr>
            <a:r>
              <a:rPr lang="en-US" sz="1300" dirty="0"/>
              <a:t> IRS Form W-9 (</a:t>
            </a:r>
            <a:r>
              <a:rPr lang="en-US" sz="1300" b="1" dirty="0"/>
              <a:t>Ownership change)</a:t>
            </a:r>
          </a:p>
          <a:p>
            <a:pPr marL="285741" indent="-171450" defTabSz="914400">
              <a:lnSpc>
                <a:spcPct val="90000"/>
              </a:lnSpc>
              <a:spcAft>
                <a:spcPts val="600"/>
              </a:spcAft>
              <a:buFont typeface="Arial" panose="020B0604020202020204" pitchFamily="34" charset="0"/>
              <a:buChar char="•"/>
            </a:pPr>
            <a:r>
              <a:rPr lang="en-US" sz="1300" dirty="0"/>
              <a:t>Voided Check (</a:t>
            </a:r>
            <a:r>
              <a:rPr lang="en-US" sz="1300" b="1" dirty="0"/>
              <a:t>New Landlords/Owners)</a:t>
            </a:r>
          </a:p>
          <a:p>
            <a:pPr marL="285741" indent="-171450" defTabSz="914400">
              <a:lnSpc>
                <a:spcPct val="90000"/>
              </a:lnSpc>
              <a:spcAft>
                <a:spcPts val="600"/>
              </a:spcAft>
              <a:buFont typeface="Arial" panose="020B0604020202020204" pitchFamily="34" charset="0"/>
              <a:buChar char="•"/>
            </a:pPr>
            <a:r>
              <a:rPr lang="en-US" sz="1300" dirty="0"/>
              <a:t>Contract  Ownership  Transfer form </a:t>
            </a:r>
            <a:r>
              <a:rPr lang="en-US" sz="1300" b="1" dirty="0"/>
              <a:t>(Ownership change)</a:t>
            </a:r>
          </a:p>
          <a:p>
            <a:pPr indent="-228600" defTabSz="914400">
              <a:lnSpc>
                <a:spcPct val="90000"/>
              </a:lnSpc>
              <a:spcAft>
                <a:spcPts val="600"/>
              </a:spcAft>
              <a:buFont typeface="Arial" panose="020B0604020202020204" pitchFamily="34" charset="0"/>
              <a:buChar char="•"/>
            </a:pPr>
            <a:r>
              <a:rPr lang="en-US" sz="1300" b="1" dirty="0"/>
              <a:t>Contracting, Lease</a:t>
            </a:r>
            <a:endParaRPr lang="en-US" sz="1300" dirty="0"/>
          </a:p>
          <a:p>
            <a:pPr marL="342891" indent="-228600" defTabSz="914400">
              <a:lnSpc>
                <a:spcPct val="90000"/>
              </a:lnSpc>
              <a:spcAft>
                <a:spcPts val="600"/>
              </a:spcAft>
              <a:buFont typeface="Arial" panose="020B0604020202020204" pitchFamily="34" charset="0"/>
              <a:buChar char="•"/>
            </a:pPr>
            <a:r>
              <a:rPr lang="en-US" sz="1300" dirty="0"/>
              <a:t>Original Lease and Lease Addendum (if lease in place)</a:t>
            </a:r>
          </a:p>
          <a:p>
            <a:pPr marL="342891" indent="-228600" defTabSz="914400">
              <a:lnSpc>
                <a:spcPct val="90000"/>
              </a:lnSpc>
              <a:spcAft>
                <a:spcPts val="600"/>
              </a:spcAft>
              <a:buFont typeface="Arial" panose="020B0604020202020204" pitchFamily="34" charset="0"/>
              <a:buChar char="•"/>
            </a:pPr>
            <a:r>
              <a:rPr lang="en-US" sz="1300" dirty="0"/>
              <a:t>Housing Assistance Payments Contract: Form HUD-52641</a:t>
            </a:r>
          </a:p>
          <a:p>
            <a:pPr marL="342891" indent="-228600" defTabSz="914400">
              <a:lnSpc>
                <a:spcPct val="90000"/>
              </a:lnSpc>
              <a:spcAft>
                <a:spcPts val="600"/>
              </a:spcAft>
              <a:buFont typeface="Arial" panose="020B0604020202020204" pitchFamily="34" charset="0"/>
              <a:buChar char="•"/>
            </a:pPr>
            <a:r>
              <a:rPr lang="en-US" sz="1300" dirty="0"/>
              <a:t>Tenancy Addendum: (form HUD-52641-A)</a:t>
            </a:r>
          </a:p>
          <a:p>
            <a:pPr indent="-228600" defTabSz="914400">
              <a:lnSpc>
                <a:spcPct val="90000"/>
              </a:lnSpc>
              <a:spcAft>
                <a:spcPts val="600"/>
              </a:spcAft>
              <a:buFont typeface="Arial" panose="020B0604020202020204" pitchFamily="34" charset="0"/>
              <a:buChar char="•"/>
            </a:pPr>
            <a:endParaRPr lang="en-US" sz="700" dirty="0"/>
          </a:p>
          <a:p>
            <a:pPr indent="-228600" defTabSz="914400">
              <a:lnSpc>
                <a:spcPct val="90000"/>
              </a:lnSpc>
              <a:spcAft>
                <a:spcPts val="600"/>
              </a:spcAft>
              <a:buFont typeface="Arial" panose="020B0604020202020204" pitchFamily="34" charset="0"/>
              <a:buChar char="•"/>
            </a:pPr>
            <a:endParaRPr lang="en-US" sz="700" b="1" dirty="0"/>
          </a:p>
        </p:txBody>
      </p:sp>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00000000-1234-1234-1234-123412341234}" type="slidenum">
              <a:rPr lang="en-US" sz="1200" smtClean="0">
                <a:solidFill>
                  <a:prstClr val="black">
                    <a:tint val="75000"/>
                  </a:prstClr>
                </a:solidFill>
                <a:latin typeface="Calibri" panose="020F0502020204030204"/>
              </a:rPr>
              <a:pPr defTabSz="914400">
                <a:lnSpc>
                  <a:spcPct val="90000"/>
                </a:lnSpc>
                <a:spcAft>
                  <a:spcPts val="600"/>
                </a:spcAft>
                <a:defRPr/>
              </a:pPr>
              <a:t>8</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1475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03205" y="349733"/>
            <a:ext cx="3227071" cy="399840"/>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2700" b="1" kern="1200" dirty="0">
                <a:solidFill>
                  <a:schemeClr val="tx2"/>
                </a:solidFill>
                <a:latin typeface="+mj-lt"/>
                <a:ea typeface="+mj-ea"/>
                <a:cs typeface="+mj-cs"/>
              </a:rPr>
              <a:t>Contracting: RFTA</a:t>
            </a:r>
          </a:p>
        </p:txBody>
      </p:sp>
      <p:sp>
        <p:nvSpPr>
          <p:cNvPr id="4" name="TextBox 3"/>
          <p:cNvSpPr txBox="1"/>
          <p:nvPr/>
        </p:nvSpPr>
        <p:spPr>
          <a:xfrm>
            <a:off x="337689" y="749573"/>
            <a:ext cx="4195065" cy="4324758"/>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200" b="1" dirty="0">
                <a:solidFill>
                  <a:schemeClr val="tx2"/>
                </a:solidFill>
              </a:rPr>
              <a:t>RFTA packet is given to a family when looking for a unit.</a:t>
            </a:r>
          </a:p>
          <a:p>
            <a:pPr indent="-228600" defTabSz="914400">
              <a:lnSpc>
                <a:spcPct val="90000"/>
              </a:lnSpc>
              <a:spcAft>
                <a:spcPts val="600"/>
              </a:spcAft>
              <a:buFont typeface="Arial" panose="020B0604020202020204" pitchFamily="34" charset="0"/>
              <a:buChar char="•"/>
            </a:pPr>
            <a:r>
              <a:rPr lang="en-US" sz="1200" b="1" dirty="0">
                <a:solidFill>
                  <a:schemeClr val="tx2"/>
                </a:solidFill>
              </a:rPr>
              <a:t>When completing:</a:t>
            </a:r>
          </a:p>
          <a:p>
            <a:pPr indent="-228600" defTabSz="914400">
              <a:lnSpc>
                <a:spcPct val="90000"/>
              </a:lnSpc>
              <a:spcAft>
                <a:spcPts val="600"/>
              </a:spcAft>
              <a:buFont typeface="Arial" panose="020B0604020202020204" pitchFamily="34" charset="0"/>
              <a:buChar char="•"/>
            </a:pPr>
            <a:endParaRPr lang="en-US" sz="1200" b="1" dirty="0">
              <a:solidFill>
                <a:schemeClr val="tx2"/>
              </a:solidFill>
            </a:endParaRP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Indicate date the unit will be ready for inspection; NOW is not an answer.</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Make sure Utility Responsibility is accurate and complete.</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If the property has more than four units, you </a:t>
            </a:r>
            <a:r>
              <a:rPr lang="en-US" sz="1200" u="sng" dirty="0">
                <a:solidFill>
                  <a:schemeClr val="tx2"/>
                </a:solidFill>
              </a:rPr>
              <a:t>must</a:t>
            </a:r>
            <a:r>
              <a:rPr lang="en-US" sz="1200" dirty="0">
                <a:solidFill>
                  <a:schemeClr val="tx2"/>
                </a:solidFill>
              </a:rPr>
              <a:t> certify rent charged  for the other units.</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You must provide requested certifications.</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Provide legal property ownership name.</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If represented by an Agent or will have a different payee, you </a:t>
            </a:r>
            <a:r>
              <a:rPr lang="en-US" sz="1200" u="sng" dirty="0">
                <a:solidFill>
                  <a:schemeClr val="tx2"/>
                </a:solidFill>
              </a:rPr>
              <a:t>must </a:t>
            </a:r>
            <a:r>
              <a:rPr lang="en-US" sz="1200" dirty="0">
                <a:solidFill>
                  <a:schemeClr val="tx2"/>
                </a:solidFill>
              </a:rPr>
              <a:t>identify the individual(s).</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Landlord should make a copy of forms for their records before giving to  prospective Tenant to return to the SMHA.</a:t>
            </a:r>
          </a:p>
          <a:p>
            <a:pPr marL="742944" lvl="1" indent="-228600" defTabSz="914400">
              <a:lnSpc>
                <a:spcPct val="90000"/>
              </a:lnSpc>
              <a:spcAft>
                <a:spcPts val="600"/>
              </a:spcAft>
              <a:buFont typeface="Arial" panose="020B0604020202020204" pitchFamily="34" charset="0"/>
              <a:buChar char="•"/>
            </a:pPr>
            <a:r>
              <a:rPr lang="en-US" sz="1200" dirty="0">
                <a:solidFill>
                  <a:schemeClr val="tx2"/>
                </a:solidFill>
              </a:rPr>
              <a:t>Please do not leave any forms blank. You may write on file for  Direct deposit, W9 and landlord registration form if there has been no changes to the account.</a:t>
            </a:r>
          </a:p>
        </p:txBody>
      </p:sp>
      <p:pic>
        <p:nvPicPr>
          <p:cNvPr id="8" name="Graphic 7" descr="Contract">
            <a:extLst>
              <a:ext uri="{FF2B5EF4-FFF2-40B4-BE49-F238E27FC236}">
                <a16:creationId xmlns:a16="http://schemas.microsoft.com/office/drawing/2014/main" id="{F8332A51-7B7F-EC50-5D2A-C5C1F5288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1294" y="1221816"/>
            <a:ext cx="2715016" cy="2715016"/>
          </a:xfrm>
          <a:prstGeom prst="rect">
            <a:avLst/>
          </a:prstGeom>
        </p:spPr>
      </p:pic>
      <p:sp>
        <p:nvSpPr>
          <p:cNvPr id="2" name="Slide Number Placeholder 1"/>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z="1200" smtClean="0"/>
              <a:pPr defTabSz="914400">
                <a:lnSpc>
                  <a:spcPct val="90000"/>
                </a:lnSpc>
                <a:spcAft>
                  <a:spcPts val="600"/>
                </a:spcAft>
              </a:pPr>
              <a:t>9</a:t>
            </a:fld>
            <a:endParaRPr lang="en-US" sz="1200" dirty="0"/>
          </a:p>
        </p:txBody>
      </p:sp>
    </p:spTree>
    <p:extLst>
      <p:ext uri="{BB962C8B-B14F-4D97-AF65-F5344CB8AC3E}">
        <p14:creationId xmlns:p14="http://schemas.microsoft.com/office/powerpoint/2010/main" val="195548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0566C997063743A1C75FED4FBB1ED1" ma:contentTypeVersion="0" ma:contentTypeDescription="Create a new document." ma:contentTypeScope="" ma:versionID="f7832c5eb8781ece16ed683c2fcf3bd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766A2C-03B2-4602-92A9-2BC20F847BAB}">
  <ds:schemaRefs>
    <ds:schemaRef ds:uri="http://schemas.microsoft.com/sharepoint/v3/contenttype/forms"/>
  </ds:schemaRefs>
</ds:datastoreItem>
</file>

<file path=customXml/itemProps2.xml><?xml version="1.0" encoding="utf-8"?>
<ds:datastoreItem xmlns:ds="http://schemas.openxmlformats.org/officeDocument/2006/customXml" ds:itemID="{4E822FCA-F130-4C83-9316-9FF8AD320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C531877-BF17-4F7A-B2A1-869CC938E39D}">
  <ds:schemaRef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4618</TotalTime>
  <Words>2490</Words>
  <Application>Microsoft Office PowerPoint</Application>
  <PresentationFormat>On-screen Show (16:9)</PresentationFormat>
  <Paragraphs>269</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Calibri</vt:lpstr>
      <vt:lpstr>Gotham</vt:lpstr>
      <vt:lpstr>Roboto Black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KatriciaW@smhaohio.org</dc:creator>
  <cp:lastModifiedBy>Christine Baldemor, Executive Assistant</cp:lastModifiedBy>
  <cp:revision>344</cp:revision>
  <cp:lastPrinted>2021-10-12T22:27:05Z</cp:lastPrinted>
  <dcterms:modified xsi:type="dcterms:W3CDTF">2024-08-14T20:18:30Z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0x0101004A0566C997063743A1C75FED4FBB1ED1</vt:lpwstr>
  </property>
</Properties>
</file>